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5.xml" ContentType="application/vnd.openxmlformats-officedocument.drawingml.chart+xml"/>
  <Override PartName="/ppt/notesSlides/notesSlide31.xml" ContentType="application/vnd.openxmlformats-officedocument.presentationml.notesSlide+xml"/>
  <Override PartName="/ppt/charts/chart6.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7.xml" ContentType="application/vnd.openxmlformats-officedocument.drawingml.chart+xml"/>
  <Override PartName="/ppt/notesSlides/notesSlide40.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notesSlides/notesSlide41.xml" ContentType="application/vnd.openxmlformats-officedocument.presentationml.notesSlide+xml"/>
  <Override PartName="/ppt/charts/chart10.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2"/>
    <p:sldId id="257" r:id="rId3"/>
    <p:sldId id="312" r:id="rId4"/>
    <p:sldId id="258" r:id="rId5"/>
    <p:sldId id="259" r:id="rId6"/>
    <p:sldId id="260" r:id="rId7"/>
    <p:sldId id="261" r:id="rId8"/>
    <p:sldId id="262" r:id="rId9"/>
    <p:sldId id="263" r:id="rId10"/>
    <p:sldId id="264" r:id="rId11"/>
    <p:sldId id="265" r:id="rId12"/>
    <p:sldId id="266" r:id="rId13"/>
    <p:sldId id="313" r:id="rId14"/>
    <p:sldId id="267" r:id="rId15"/>
    <p:sldId id="268" r:id="rId16"/>
    <p:sldId id="269" r:id="rId17"/>
    <p:sldId id="270" r:id="rId18"/>
    <p:sldId id="271" r:id="rId19"/>
    <p:sldId id="272" r:id="rId20"/>
    <p:sldId id="273" r:id="rId21"/>
    <p:sldId id="274" r:id="rId22"/>
    <p:sldId id="275" r:id="rId23"/>
    <p:sldId id="276" r:id="rId24"/>
    <p:sldId id="277" r:id="rId25"/>
    <p:sldId id="280" r:id="rId26"/>
    <p:sldId id="278" r:id="rId27"/>
    <p:sldId id="279" r:id="rId28"/>
    <p:sldId id="281" r:id="rId29"/>
    <p:sldId id="282" r:id="rId30"/>
    <p:sldId id="283" r:id="rId31"/>
    <p:sldId id="314"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668" y="9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4200" b="0" i="0" u="none" strike="noStrike">
                <a:solidFill>
                  <a:srgbClr val="000000"/>
                </a:solidFill>
                <a:latin typeface="Helvetica Light"/>
              </a:defRPr>
            </a:pPr>
            <a:r>
              <a:rPr lang="en-US" sz="4200" b="0" i="0" u="none" strike="noStrike">
                <a:solidFill>
                  <a:srgbClr val="000000"/>
                </a:solidFill>
                <a:latin typeface="Helvetica Light"/>
              </a:rPr>
              <a:t>single core</a:t>
            </a:r>
          </a:p>
        </c:rich>
      </c:tx>
      <c:layout>
        <c:manualLayout>
          <c:xMode val="edge"/>
          <c:yMode val="edge"/>
          <c:x val="0.24391699999999999"/>
          <c:y val="0"/>
          <c:w val="0.51216499999999998"/>
          <c:h val="0.209365"/>
        </c:manualLayout>
      </c:layout>
      <c:overlay val="1"/>
      <c:spPr>
        <a:noFill/>
        <a:effectLst/>
      </c:spPr>
    </c:title>
    <c:autoTitleDeleted val="0"/>
    <c:plotArea>
      <c:layout>
        <c:manualLayout>
          <c:layoutTarget val="inner"/>
          <c:xMode val="edge"/>
          <c:yMode val="edge"/>
          <c:x val="0.26427299999999998"/>
          <c:y val="0.209365"/>
          <c:w val="0.73072700000000002"/>
          <c:h val="0.62948599999999999"/>
        </c:manualLayout>
      </c:layout>
      <c:barChart>
        <c:barDir val="col"/>
        <c:grouping val="stacked"/>
        <c:varyColors val="0"/>
        <c:ser>
          <c:idx val="0"/>
          <c:order val="0"/>
          <c:tx>
            <c:strRef>
              <c:f>Sheet1!$A$2</c:f>
              <c:strCache>
                <c:ptCount val="1"/>
                <c:pt idx="0">
                  <c:v>region 1</c:v>
                </c:pt>
              </c:strCache>
            </c:strRef>
          </c:tx>
          <c:spPr>
            <a:solidFill>
              <a:srgbClr val="6D7472"/>
            </a:solidFill>
            <a:ln w="12700" cap="flat">
              <a:noFill/>
              <a:miter lim="400000"/>
            </a:ln>
            <a:effectLst/>
          </c:spPr>
          <c:invertIfNegative val="0"/>
          <c:cat>
            <c:strRef>
              <c:f>Sheet1!$B$1:$C$1</c:f>
              <c:strCache>
                <c:ptCount val="2"/>
                <c:pt idx="0">
                  <c:v>no iommu</c:v>
                </c:pt>
                <c:pt idx="1">
                  <c:v>iommu</c:v>
                </c:pt>
              </c:strCache>
            </c:strRef>
          </c:cat>
          <c:val>
            <c:numRef>
              <c:f>Sheet1!$B$2:$C$2</c:f>
              <c:numCache>
                <c:formatCode>General</c:formatCode>
                <c:ptCount val="2"/>
                <c:pt idx="0">
                  <c:v>19.75</c:v>
                </c:pt>
              </c:numCache>
            </c:numRef>
          </c:val>
          <c:extLst>
            <c:ext xmlns:c16="http://schemas.microsoft.com/office/drawing/2014/chart" uri="{C3380CC4-5D6E-409C-BE32-E72D297353CC}">
              <c16:uniqueId val="{00000000-8CC5-448D-9019-79C9B05D2AFE}"/>
            </c:ext>
          </c:extLst>
        </c:ser>
        <c:ser>
          <c:idx val="1"/>
          <c:order val="1"/>
          <c:tx>
            <c:strRef>
              <c:f>Sheet1!$A$3</c:f>
              <c:strCache>
                <c:ptCount val="1"/>
                <c:pt idx="0">
                  <c:v>Untitled 1</c:v>
                </c:pt>
              </c:strCache>
            </c:strRef>
          </c:tx>
          <c:spPr>
            <a:solidFill>
              <a:srgbClr val="980605"/>
            </a:solidFill>
            <a:ln w="12700" cap="flat">
              <a:noFill/>
              <a:miter lim="400000"/>
            </a:ln>
            <a:effectLst/>
          </c:spPr>
          <c:invertIfNegative val="0"/>
          <c:cat>
            <c:strRef>
              <c:f>Sheet1!$B$1:$C$1</c:f>
              <c:strCache>
                <c:ptCount val="2"/>
                <c:pt idx="0">
                  <c:v>no iommu</c:v>
                </c:pt>
                <c:pt idx="1">
                  <c:v>iommu</c:v>
                </c:pt>
              </c:strCache>
            </c:strRef>
          </c:cat>
          <c:val>
            <c:numRef>
              <c:f>Sheet1!$B$3:$C$3</c:f>
              <c:numCache>
                <c:formatCode>General</c:formatCode>
                <c:ptCount val="2"/>
                <c:pt idx="1">
                  <c:v>7.68</c:v>
                </c:pt>
              </c:numCache>
            </c:numRef>
          </c:val>
          <c:extLst>
            <c:ext xmlns:c16="http://schemas.microsoft.com/office/drawing/2014/chart" uri="{C3380CC4-5D6E-409C-BE32-E72D297353CC}">
              <c16:uniqueId val="{00000001-8CC5-448D-9019-79C9B05D2AFE}"/>
            </c:ext>
          </c:extLst>
        </c:ser>
        <c:ser>
          <c:idx val="2"/>
          <c:order val="2"/>
          <c:tx>
            <c:strRef>
              <c:f>Sheet1!$A$4</c:f>
              <c:strCache>
                <c:ptCount val="1"/>
                <c:pt idx="0">
                  <c:v>Untitled 2</c:v>
                </c:pt>
              </c:strCache>
            </c:strRef>
          </c:tx>
          <c:spPr>
            <a:solidFill>
              <a:srgbClr val="A5A5A5"/>
            </a:solidFill>
            <a:ln w="12700" cap="flat">
              <a:noFill/>
              <a:miter lim="400000"/>
            </a:ln>
            <a:effectLst/>
          </c:spPr>
          <c:invertIfNegative val="0"/>
          <c:cat>
            <c:strRef>
              <c:f>Sheet1!$B$1:$C$1</c:f>
              <c:strCache>
                <c:ptCount val="2"/>
                <c:pt idx="0">
                  <c:v>no iommu</c:v>
                </c:pt>
                <c:pt idx="1">
                  <c:v>iommu</c:v>
                </c:pt>
              </c:strCache>
            </c:strRef>
          </c:cat>
          <c:val>
            <c:numRef>
              <c:f>Sheet1!$B$4:$C$4</c:f>
              <c:numCache>
                <c:formatCode>General</c:formatCode>
                <c:ptCount val="2"/>
              </c:numCache>
            </c:numRef>
          </c:val>
          <c:extLst>
            <c:ext xmlns:c16="http://schemas.microsoft.com/office/drawing/2014/chart" uri="{C3380CC4-5D6E-409C-BE32-E72D297353CC}">
              <c16:uniqueId val="{00000002-8CC5-448D-9019-79C9B05D2AFE}"/>
            </c:ext>
          </c:extLst>
        </c:ser>
        <c:ser>
          <c:idx val="3"/>
          <c:order val="3"/>
          <c:tx>
            <c:strRef>
              <c:f>Sheet1!$A$5</c:f>
              <c:strCache>
                <c:ptCount val="1"/>
                <c:pt idx="0">
                  <c:v>Untitled 4</c:v>
                </c:pt>
              </c:strCache>
            </c:strRef>
          </c:tx>
          <c:spPr>
            <a:solidFill>
              <a:srgbClr val="66748E"/>
            </a:solidFill>
            <a:ln w="12700" cap="flat">
              <a:noFill/>
              <a:miter lim="400000"/>
            </a:ln>
            <a:effectLst/>
          </c:spPr>
          <c:invertIfNegative val="0"/>
          <c:cat>
            <c:strRef>
              <c:f>Sheet1!$B$1:$C$1</c:f>
              <c:strCache>
                <c:ptCount val="2"/>
                <c:pt idx="0">
                  <c:v>no iommu</c:v>
                </c:pt>
                <c:pt idx="1">
                  <c:v>iommu</c:v>
                </c:pt>
              </c:strCache>
            </c:strRef>
          </c:cat>
          <c:val>
            <c:numRef>
              <c:f>Sheet1!$B$5:$C$5</c:f>
              <c:numCache>
                <c:formatCode>General</c:formatCode>
                <c:ptCount val="2"/>
              </c:numCache>
            </c:numRef>
          </c:val>
          <c:extLst>
            <c:ext xmlns:c16="http://schemas.microsoft.com/office/drawing/2014/chart" uri="{C3380CC4-5D6E-409C-BE32-E72D297353CC}">
              <c16:uniqueId val="{00000003-8CC5-448D-9019-79C9B05D2AFE}"/>
            </c:ext>
          </c:extLst>
        </c:ser>
        <c:ser>
          <c:idx val="4"/>
          <c:order val="4"/>
          <c:tx>
            <c:strRef>
              <c:f>Sheet1!$A$6</c:f>
              <c:strCache>
                <c:ptCount val="1"/>
                <c:pt idx="0">
                  <c:v>Untitled 5</c:v>
                </c:pt>
              </c:strCache>
            </c:strRef>
          </c:tx>
          <c:spPr>
            <a:solidFill>
              <a:srgbClr val="CF8616"/>
            </a:solidFill>
            <a:ln w="12700" cap="flat">
              <a:noFill/>
              <a:miter lim="400000"/>
            </a:ln>
            <a:effectLst/>
          </c:spPr>
          <c:invertIfNegative val="0"/>
          <c:cat>
            <c:strRef>
              <c:f>Sheet1!$B$1:$C$1</c:f>
              <c:strCache>
                <c:ptCount val="2"/>
                <c:pt idx="0">
                  <c:v>no iommu</c:v>
                </c:pt>
                <c:pt idx="1">
                  <c:v>iommu</c:v>
                </c:pt>
              </c:strCache>
            </c:strRef>
          </c:cat>
          <c:val>
            <c:numRef>
              <c:f>Sheet1!$B$6:$C$6</c:f>
              <c:numCache>
                <c:formatCode>General</c:formatCode>
                <c:ptCount val="2"/>
              </c:numCache>
            </c:numRef>
          </c:val>
          <c:extLst>
            <c:ext xmlns:c16="http://schemas.microsoft.com/office/drawing/2014/chart" uri="{C3380CC4-5D6E-409C-BE32-E72D297353CC}">
              <c16:uniqueId val="{00000004-8CC5-448D-9019-79C9B05D2AFE}"/>
            </c:ext>
          </c:extLst>
        </c:ser>
        <c:ser>
          <c:idx val="5"/>
          <c:order val="5"/>
          <c:tx>
            <c:strRef>
              <c:f>Sheet1!$A$7</c:f>
              <c:strCache>
                <c:ptCount val="1"/>
                <c:pt idx="0">
                  <c:v>Untitled 3</c:v>
                </c:pt>
              </c:strCache>
            </c:strRef>
          </c:tx>
          <c:spPr>
            <a:solidFill>
              <a:srgbClr val="2F3542"/>
            </a:solidFill>
            <a:ln w="12700" cap="flat">
              <a:noFill/>
              <a:miter lim="400000"/>
            </a:ln>
            <a:effectLst/>
          </c:spPr>
          <c:invertIfNegative val="0"/>
          <c:cat>
            <c:strRef>
              <c:f>Sheet1!$B$1:$C$1</c:f>
              <c:strCache>
                <c:ptCount val="2"/>
                <c:pt idx="0">
                  <c:v>no iommu</c:v>
                </c:pt>
                <c:pt idx="1">
                  <c:v>iommu</c:v>
                </c:pt>
              </c:strCache>
            </c:strRef>
          </c:cat>
          <c:val>
            <c:numRef>
              <c:f>Sheet1!$B$7:$C$7</c:f>
              <c:numCache>
                <c:formatCode>General</c:formatCode>
                <c:ptCount val="2"/>
              </c:numCache>
            </c:numRef>
          </c:val>
          <c:extLst>
            <c:ext xmlns:c16="http://schemas.microsoft.com/office/drawing/2014/chart" uri="{C3380CC4-5D6E-409C-BE32-E72D297353CC}">
              <c16:uniqueId val="{00000005-8CC5-448D-9019-79C9B05D2AFE}"/>
            </c:ext>
          </c:extLst>
        </c:ser>
        <c:dLbls>
          <c:showLegendKey val="0"/>
          <c:showVal val="0"/>
          <c:showCatName val="0"/>
          <c:showSerName val="0"/>
          <c:showPercent val="0"/>
          <c:showBubbleSize val="0"/>
        </c:dLbls>
        <c:gapWidth val="70"/>
        <c:overlap val="100"/>
        <c:axId val="2094734552"/>
        <c:axId val="2094734553"/>
      </c:barChart>
      <c:catAx>
        <c:axId val="2094734552"/>
        <c:scaling>
          <c:orientation val="minMax"/>
        </c:scaling>
        <c:delete val="0"/>
        <c:axPos val="b"/>
        <c:numFmt formatCode="General" sourceLinked="0"/>
        <c:majorTickMark val="none"/>
        <c:minorTickMark val="none"/>
        <c:tickLblPos val="low"/>
        <c:spPr>
          <a:ln w="50800" cap="flat">
            <a:solidFill>
              <a:srgbClr val="000000"/>
            </a:solidFill>
            <a:prstDash val="solid"/>
            <a:miter lim="400000"/>
          </a:ln>
        </c:spPr>
        <c:txPr>
          <a:bodyPr rot="0"/>
          <a:lstStyle/>
          <a:p>
            <a:pPr>
              <a:defRPr sz="4200" b="0" i="0" u="none" strike="noStrike">
                <a:solidFill>
                  <a:srgbClr val="000000"/>
                </a:solidFill>
                <a:latin typeface="Helvetica Light"/>
              </a:defRPr>
            </a:pPr>
            <a:endParaRPr lang="en-US"/>
          </a:p>
        </c:txPr>
        <c:crossAx val="2094734553"/>
        <c:crosses val="autoZero"/>
        <c:auto val="1"/>
        <c:lblAlgn val="ctr"/>
        <c:lblOffset val="100"/>
        <c:noMultiLvlLbl val="1"/>
      </c:catAx>
      <c:valAx>
        <c:axId val="2094734553"/>
        <c:scaling>
          <c:orientation val="minMax"/>
          <c:max val="40"/>
          <c:min val="0"/>
        </c:scaling>
        <c:delete val="0"/>
        <c:axPos val="l"/>
        <c:majorGridlines>
          <c:spPr>
            <a:ln w="12700" cap="flat">
              <a:solidFill>
                <a:srgbClr val="929292"/>
              </a:solidFill>
              <a:custDash>
                <a:ds d="200000" sp="200000"/>
              </a:custDash>
              <a:miter lim="400000"/>
            </a:ln>
          </c:spPr>
        </c:majorGridlines>
        <c:title>
          <c:tx>
            <c:rich>
              <a:bodyPr rot="-5400000"/>
              <a:lstStyle/>
              <a:p>
                <a:pPr>
                  <a:defRPr sz="3800" b="0" i="0" u="none" strike="noStrike">
                    <a:solidFill>
                      <a:srgbClr val="000000"/>
                    </a:solidFill>
                    <a:latin typeface="Helvetica"/>
                  </a:defRPr>
                </a:pPr>
                <a:r>
                  <a:rPr lang="en-US" sz="3800" b="0" i="0" u="none" strike="noStrike">
                    <a:solidFill>
                      <a:srgbClr val="000000"/>
                    </a:solidFill>
                    <a:latin typeface="Helvetica"/>
                  </a:rPr>
                  <a:t>Gb/s</a:t>
                </a:r>
              </a:p>
            </c:rich>
          </c:tx>
          <c:overlay val="1"/>
        </c:title>
        <c:numFmt formatCode="General_);\(General\)" sourceLinked="0"/>
        <c:majorTickMark val="none"/>
        <c:minorTickMark val="none"/>
        <c:tickLblPos val="nextTo"/>
        <c:spPr>
          <a:ln w="50800" cap="flat">
            <a:solidFill>
              <a:srgbClr val="000000"/>
            </a:solidFill>
            <a:prstDash val="solid"/>
            <a:miter lim="400000"/>
          </a:ln>
        </c:spPr>
        <c:txPr>
          <a:bodyPr rot="0"/>
          <a:lstStyle/>
          <a:p>
            <a:pPr>
              <a:defRPr sz="2400" b="0" i="0" u="none" strike="noStrike">
                <a:solidFill>
                  <a:srgbClr val="000000"/>
                </a:solidFill>
                <a:latin typeface="Helvetica Light"/>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5200" b="0" i="0" u="none" strike="noStrike">
                <a:solidFill>
                  <a:srgbClr val="000000"/>
                </a:solidFill>
                <a:latin typeface="Helvetica Light"/>
              </a:defRPr>
            </a:pPr>
            <a:r>
              <a:rPr lang="en-US" sz="5200" b="0" i="0" u="none" strike="noStrike">
                <a:solidFill>
                  <a:srgbClr val="000000"/>
                </a:solidFill>
                <a:latin typeface="Helvetica Light"/>
              </a:rPr>
              <a:t>Graph 500</a:t>
            </a:r>
          </a:p>
        </c:rich>
      </c:tx>
      <c:layout>
        <c:manualLayout>
          <c:xMode val="edge"/>
          <c:yMode val="edge"/>
          <c:x val="0.238459"/>
          <c:y val="0"/>
          <c:w val="0.24207799999999999"/>
          <c:h val="0.185922"/>
        </c:manualLayout>
      </c:layout>
      <c:overlay val="1"/>
      <c:spPr>
        <a:noFill/>
        <a:effectLst/>
      </c:spPr>
    </c:title>
    <c:autoTitleDeleted val="0"/>
    <c:plotArea>
      <c:layout>
        <c:manualLayout>
          <c:layoutTarget val="inner"/>
          <c:xMode val="edge"/>
          <c:yMode val="edge"/>
          <c:x val="0.172902"/>
          <c:y val="0.185922"/>
          <c:w val="0.54609300000000005"/>
          <c:h val="0.53149500000000005"/>
        </c:manualLayout>
      </c:layout>
      <c:barChart>
        <c:barDir val="col"/>
        <c:grouping val="stacked"/>
        <c:varyColors val="0"/>
        <c:ser>
          <c:idx val="0"/>
          <c:order val="0"/>
          <c:tx>
            <c:strRef>
              <c:f>Sheet1!$A$2</c:f>
              <c:strCache>
                <c:ptCount val="1"/>
                <c:pt idx="0">
                  <c:v>no iommu </c:v>
                </c:pt>
              </c:strCache>
            </c:strRef>
          </c:tx>
          <c:spPr>
            <a:solidFill>
              <a:srgbClr val="2E578C"/>
            </a:solidFill>
            <a:ln w="12700" cap="flat">
              <a:noFill/>
              <a:miter lim="400000"/>
            </a:ln>
            <a:effectLst/>
          </c:spPr>
          <c:invertIfNegative val="0"/>
          <c:cat>
            <c:strRef>
              <c:f>Sheet1!$B$1:$E$1</c:f>
              <c:strCache>
                <c:ptCount val="4"/>
                <c:pt idx="0">
                  <c:v>alone</c:v>
                </c:pt>
                <c:pt idx="1">
                  <c:v>with netperf</c:v>
                </c:pt>
                <c:pt idx="2">
                  <c:v>with netperf</c:v>
                </c:pt>
                <c:pt idx="3">
                  <c:v>with netperf</c:v>
                </c:pt>
              </c:strCache>
            </c:strRef>
          </c:cat>
          <c:val>
            <c:numRef>
              <c:f>Sheet1!$B$2:$E$2</c:f>
              <c:numCache>
                <c:formatCode>General</c:formatCode>
                <c:ptCount val="2"/>
                <c:pt idx="0">
                  <c:v>45</c:v>
                </c:pt>
                <c:pt idx="1">
                  <c:v>48</c:v>
                </c:pt>
              </c:numCache>
            </c:numRef>
          </c:val>
          <c:extLst>
            <c:ext xmlns:c16="http://schemas.microsoft.com/office/drawing/2014/chart" uri="{C3380CC4-5D6E-409C-BE32-E72D297353CC}">
              <c16:uniqueId val="{00000000-7D46-413E-9D76-11DC87CBC2B0}"/>
            </c:ext>
          </c:extLst>
        </c:ser>
        <c:ser>
          <c:idx val="1"/>
          <c:order val="1"/>
          <c:tx>
            <c:strRef>
              <c:f>Sheet1!$A$3</c:f>
              <c:strCache>
                <c:ptCount val="1"/>
                <c:pt idx="0">
                  <c:v>damn</c:v>
                </c:pt>
              </c:strCache>
            </c:strRef>
          </c:tx>
          <c:spPr>
            <a:solidFill>
              <a:srgbClr val="5D9648"/>
            </a:solidFill>
            <a:ln w="12700" cap="flat">
              <a:noFill/>
              <a:miter lim="400000"/>
            </a:ln>
            <a:effectLst/>
          </c:spPr>
          <c:invertIfNegative val="0"/>
          <c:cat>
            <c:strRef>
              <c:f>Sheet1!$B$1:$E$1</c:f>
              <c:strCache>
                <c:ptCount val="4"/>
                <c:pt idx="0">
                  <c:v>alone</c:v>
                </c:pt>
                <c:pt idx="1">
                  <c:v>with netperf</c:v>
                </c:pt>
                <c:pt idx="2">
                  <c:v>with netperf</c:v>
                </c:pt>
                <c:pt idx="3">
                  <c:v>with netperf</c:v>
                </c:pt>
              </c:strCache>
            </c:strRef>
          </c:cat>
          <c:val>
            <c:numRef>
              <c:f>Sheet1!$B$3:$E$3</c:f>
              <c:numCache>
                <c:formatCode>General</c:formatCode>
                <c:ptCount val="4"/>
                <c:pt idx="3">
                  <c:v>48</c:v>
                </c:pt>
              </c:numCache>
            </c:numRef>
          </c:val>
          <c:extLst>
            <c:ext xmlns:c16="http://schemas.microsoft.com/office/drawing/2014/chart" uri="{C3380CC4-5D6E-409C-BE32-E72D297353CC}">
              <c16:uniqueId val="{00000001-7D46-413E-9D76-11DC87CBC2B0}"/>
            </c:ext>
          </c:extLst>
        </c:ser>
        <c:ser>
          <c:idx val="2"/>
          <c:order val="2"/>
          <c:tx>
            <c:strRef>
              <c:f>Sheet1!$A$4</c:f>
              <c:strCache>
                <c:ptCount val="1"/>
                <c:pt idx="0">
                  <c:v>shadow-buff</c:v>
                </c:pt>
              </c:strCache>
            </c:strRef>
          </c:tx>
          <c:spPr>
            <a:solidFill>
              <a:srgbClr val="E7A13D"/>
            </a:solidFill>
            <a:ln w="12700" cap="flat">
              <a:noFill/>
              <a:miter lim="400000"/>
            </a:ln>
            <a:effectLst/>
          </c:spPr>
          <c:invertIfNegative val="0"/>
          <c:cat>
            <c:strRef>
              <c:f>Sheet1!$B$1:$E$1</c:f>
              <c:strCache>
                <c:ptCount val="4"/>
                <c:pt idx="0">
                  <c:v>alone</c:v>
                </c:pt>
                <c:pt idx="1">
                  <c:v>with netperf</c:v>
                </c:pt>
                <c:pt idx="2">
                  <c:v>with netperf</c:v>
                </c:pt>
                <c:pt idx="3">
                  <c:v>with netperf</c:v>
                </c:pt>
              </c:strCache>
            </c:strRef>
          </c:cat>
          <c:val>
            <c:numRef>
              <c:f>Sheet1!$B$4:$E$4</c:f>
              <c:numCache>
                <c:formatCode>General</c:formatCode>
                <c:ptCount val="3"/>
                <c:pt idx="2">
                  <c:v>68</c:v>
                </c:pt>
              </c:numCache>
            </c:numRef>
          </c:val>
          <c:extLst>
            <c:ext xmlns:c16="http://schemas.microsoft.com/office/drawing/2014/chart" uri="{C3380CC4-5D6E-409C-BE32-E72D297353CC}">
              <c16:uniqueId val="{00000002-7D46-413E-9D76-11DC87CBC2B0}"/>
            </c:ext>
          </c:extLst>
        </c:ser>
        <c:dLbls>
          <c:showLegendKey val="0"/>
          <c:showVal val="0"/>
          <c:showCatName val="0"/>
          <c:showSerName val="0"/>
          <c:showPercent val="0"/>
          <c:showBubbleSize val="0"/>
        </c:dLbls>
        <c:gapWidth val="7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3400" b="0" i="0" u="none" strike="noStrike">
                <a:solidFill>
                  <a:srgbClr val="000000"/>
                </a:solidFill>
                <a:latin typeface="Helvetica Light"/>
              </a:defRPr>
            </a:pPr>
            <a:endParaRPr lang="en-US"/>
          </a:p>
        </c:txPr>
        <c:crossAx val="2094734553"/>
        <c:crosses val="autoZero"/>
        <c:auto val="1"/>
        <c:lblAlgn val="ctr"/>
        <c:lblOffset val="100"/>
        <c:noMultiLvlLbl val="1"/>
      </c:catAx>
      <c:valAx>
        <c:axId val="2094734553"/>
        <c:scaling>
          <c:orientation val="minMax"/>
          <c:max val="90"/>
          <c:min val="0"/>
        </c:scaling>
        <c:delete val="0"/>
        <c:axPos val="l"/>
        <c:majorGridlines>
          <c:spPr>
            <a:ln w="12700" cap="flat">
              <a:solidFill>
                <a:srgbClr val="929292"/>
              </a:solidFill>
              <a:custDash>
                <a:ds d="200000" sp="200000"/>
              </a:custDash>
              <a:miter lim="400000"/>
            </a:ln>
          </c:spPr>
        </c:majorGridlines>
        <c:title>
          <c:tx>
            <c:rich>
              <a:bodyPr rot="-5400000"/>
              <a:lstStyle/>
              <a:p>
                <a:pPr>
                  <a:defRPr sz="3800" b="0" i="0" u="none" strike="noStrike">
                    <a:solidFill>
                      <a:srgbClr val="000000"/>
                    </a:solidFill>
                    <a:latin typeface="Helvetica Light"/>
                  </a:defRPr>
                </a:pPr>
                <a:r>
                  <a:rPr lang="en-US" sz="3800" b="0" i="0" u="none" strike="noStrike">
                    <a:solidFill>
                      <a:srgbClr val="000000"/>
                    </a:solidFill>
                    <a:latin typeface="Helvetica Light"/>
                  </a:rPr>
                  <a:t>Completion time (sec)</a:t>
                </a:r>
              </a:p>
            </c:rich>
          </c:tx>
          <c:overlay val="1"/>
        </c:title>
        <c:numFmt formatCode="0_);\(0\)" sourceLinked="0"/>
        <c:majorTickMark val="none"/>
        <c:minorTickMark val="none"/>
        <c:tickLblPos val="nextTo"/>
        <c:spPr>
          <a:ln w="12700" cap="flat">
            <a:noFill/>
            <a:prstDash val="solid"/>
            <a:miter lim="400000"/>
          </a:ln>
        </c:spPr>
        <c:txPr>
          <a:bodyPr rot="0"/>
          <a:lstStyle/>
          <a:p>
            <a:pPr>
              <a:defRPr sz="3600" b="0" i="0" u="none" strike="noStrike">
                <a:solidFill>
                  <a:srgbClr val="000000"/>
                </a:solidFill>
                <a:latin typeface="Helvetica Light"/>
              </a:defRPr>
            </a:pPr>
            <a:endParaRPr lang="en-US"/>
          </a:p>
        </c:txPr>
        <c:crossAx val="2094734552"/>
        <c:crosses val="autoZero"/>
        <c:crossBetween val="between"/>
        <c:majorUnit val="22.5"/>
        <c:minorUnit val="11.25"/>
      </c:valAx>
      <c:spPr>
        <a:noFill/>
        <a:ln w="12700" cap="flat">
          <a:noFill/>
          <a:miter lim="400000"/>
        </a:ln>
        <a:effectLst/>
      </c:spPr>
    </c:plotArea>
    <c:legend>
      <c:legendPos val="b"/>
      <c:layout>
        <c:manualLayout>
          <c:xMode val="edge"/>
          <c:yMode val="edge"/>
          <c:x val="0.70295399999999997"/>
          <c:y val="0.73840099999999997"/>
          <c:w val="0.29704599999999998"/>
          <c:h val="0.26159900000000003"/>
        </c:manualLayout>
      </c:layout>
      <c:overlay val="1"/>
      <c:spPr>
        <a:solidFill>
          <a:srgbClr val="FFFFFF"/>
        </a:solidFill>
        <a:ln w="12700" cap="flat">
          <a:noFill/>
          <a:miter lim="400000"/>
        </a:ln>
        <a:effectLst/>
      </c:spPr>
      <c:txPr>
        <a:bodyPr rot="0"/>
        <a:lstStyle/>
        <a:p>
          <a:pPr>
            <a:defRPr sz="3800" b="0" i="0" u="none" strike="noStrike">
              <a:solidFill>
                <a:srgbClr val="000000"/>
              </a:solidFill>
              <a:latin typeface="Helvetica Light"/>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4200" b="0" i="0" u="none" strike="noStrike">
                <a:solidFill>
                  <a:srgbClr val="000000"/>
                </a:solidFill>
                <a:latin typeface="Helvetica Light"/>
              </a:defRPr>
            </a:pPr>
            <a:r>
              <a:rPr lang="en-US" sz="4200" b="0" i="0" u="none" strike="noStrike">
                <a:solidFill>
                  <a:srgbClr val="000000"/>
                </a:solidFill>
                <a:latin typeface="Helvetica Light"/>
              </a:rPr>
              <a:t>16 cores</a:t>
            </a:r>
          </a:p>
        </c:rich>
      </c:tx>
      <c:layout>
        <c:manualLayout>
          <c:xMode val="edge"/>
          <c:yMode val="edge"/>
          <c:x val="0.29866900000000002"/>
          <c:y val="0"/>
          <c:w val="0.40266099999999999"/>
          <c:h val="0.20935100000000001"/>
        </c:manualLayout>
      </c:layout>
      <c:overlay val="1"/>
      <c:spPr>
        <a:noFill/>
        <a:effectLst/>
      </c:spPr>
    </c:title>
    <c:autoTitleDeleted val="0"/>
    <c:plotArea>
      <c:layout>
        <c:manualLayout>
          <c:layoutTarget val="inner"/>
          <c:xMode val="edge"/>
          <c:yMode val="edge"/>
          <c:x val="0.26410400000000001"/>
          <c:y val="0.20935100000000001"/>
          <c:w val="0.73089599999999999"/>
          <c:h val="0.62951000000000001"/>
        </c:manualLayout>
      </c:layout>
      <c:barChart>
        <c:barDir val="col"/>
        <c:grouping val="stacked"/>
        <c:varyColors val="0"/>
        <c:ser>
          <c:idx val="0"/>
          <c:order val="0"/>
          <c:tx>
            <c:strRef>
              <c:f>Sheet1!$A$2</c:f>
              <c:strCache>
                <c:ptCount val="1"/>
                <c:pt idx="0">
                  <c:v>region 1</c:v>
                </c:pt>
              </c:strCache>
            </c:strRef>
          </c:tx>
          <c:spPr>
            <a:solidFill>
              <a:srgbClr val="6D7472"/>
            </a:solidFill>
            <a:ln w="12700" cap="flat">
              <a:noFill/>
              <a:miter lim="400000"/>
            </a:ln>
            <a:effectLst/>
          </c:spPr>
          <c:invertIfNegative val="0"/>
          <c:cat>
            <c:strRef>
              <c:f>Sheet1!$B$1:$C$1</c:f>
              <c:strCache>
                <c:ptCount val="2"/>
                <c:pt idx="0">
                  <c:v>no iommu</c:v>
                </c:pt>
                <c:pt idx="1">
                  <c:v>iommu</c:v>
                </c:pt>
              </c:strCache>
            </c:strRef>
          </c:cat>
          <c:val>
            <c:numRef>
              <c:f>Sheet1!$B$2:$C$2</c:f>
              <c:numCache>
                <c:formatCode>General</c:formatCode>
                <c:ptCount val="1"/>
                <c:pt idx="0">
                  <c:v>37.64</c:v>
                </c:pt>
              </c:numCache>
            </c:numRef>
          </c:val>
          <c:extLst>
            <c:ext xmlns:c16="http://schemas.microsoft.com/office/drawing/2014/chart" uri="{C3380CC4-5D6E-409C-BE32-E72D297353CC}">
              <c16:uniqueId val="{00000000-130A-4B7A-82CB-E34A37A5D936}"/>
            </c:ext>
          </c:extLst>
        </c:ser>
        <c:ser>
          <c:idx val="1"/>
          <c:order val="1"/>
          <c:tx>
            <c:strRef>
              <c:f>Sheet1!$A$3</c:f>
              <c:strCache>
                <c:ptCount val="1"/>
                <c:pt idx="0">
                  <c:v>Untitled 1</c:v>
                </c:pt>
              </c:strCache>
            </c:strRef>
          </c:tx>
          <c:spPr>
            <a:solidFill>
              <a:srgbClr val="980605"/>
            </a:solidFill>
            <a:ln w="12700" cap="flat">
              <a:noFill/>
              <a:miter lim="400000"/>
            </a:ln>
            <a:effectLst/>
          </c:spPr>
          <c:invertIfNegative val="0"/>
          <c:cat>
            <c:strRef>
              <c:f>Sheet1!$B$1:$C$1</c:f>
              <c:strCache>
                <c:ptCount val="2"/>
                <c:pt idx="0">
                  <c:v>no iommu</c:v>
                </c:pt>
                <c:pt idx="1">
                  <c:v>iommu</c:v>
                </c:pt>
              </c:strCache>
            </c:strRef>
          </c:cat>
          <c:val>
            <c:numRef>
              <c:f>Sheet1!$B$3:$C$3</c:f>
              <c:numCache>
                <c:formatCode>General</c:formatCode>
                <c:ptCount val="2"/>
                <c:pt idx="1">
                  <c:v>7.14</c:v>
                </c:pt>
              </c:numCache>
            </c:numRef>
          </c:val>
          <c:extLst>
            <c:ext xmlns:c16="http://schemas.microsoft.com/office/drawing/2014/chart" uri="{C3380CC4-5D6E-409C-BE32-E72D297353CC}">
              <c16:uniqueId val="{00000001-130A-4B7A-82CB-E34A37A5D936}"/>
            </c:ext>
          </c:extLst>
        </c:ser>
        <c:ser>
          <c:idx val="2"/>
          <c:order val="2"/>
          <c:tx>
            <c:strRef>
              <c:f>Sheet1!$A$4</c:f>
              <c:strCache>
                <c:ptCount val="1"/>
                <c:pt idx="0">
                  <c:v>Untitled 2</c:v>
                </c:pt>
              </c:strCache>
            </c:strRef>
          </c:tx>
          <c:spPr>
            <a:solidFill>
              <a:srgbClr val="A5A5A5"/>
            </a:solidFill>
            <a:ln w="12700" cap="flat">
              <a:noFill/>
              <a:miter lim="400000"/>
            </a:ln>
            <a:effectLst/>
          </c:spPr>
          <c:invertIfNegative val="0"/>
          <c:cat>
            <c:strRef>
              <c:f>Sheet1!$B$1:$C$1</c:f>
              <c:strCache>
                <c:ptCount val="2"/>
                <c:pt idx="0">
                  <c:v>no iommu</c:v>
                </c:pt>
                <c:pt idx="1">
                  <c:v>iommu</c:v>
                </c:pt>
              </c:strCache>
            </c:strRef>
          </c:cat>
          <c:val>
            <c:numRef>
              <c:f>Sheet1!$B$4:$C$4</c:f>
            </c:numRef>
          </c:val>
          <c:extLst>
            <c:ext xmlns:c16="http://schemas.microsoft.com/office/drawing/2014/chart" uri="{C3380CC4-5D6E-409C-BE32-E72D297353CC}">
              <c16:uniqueId val="{00000002-130A-4B7A-82CB-E34A37A5D936}"/>
            </c:ext>
          </c:extLst>
        </c:ser>
        <c:ser>
          <c:idx val="3"/>
          <c:order val="3"/>
          <c:tx>
            <c:strRef>
              <c:f>Sheet1!$A$5</c:f>
              <c:strCache>
                <c:ptCount val="1"/>
                <c:pt idx="0">
                  <c:v>Untitled 4</c:v>
                </c:pt>
              </c:strCache>
            </c:strRef>
          </c:tx>
          <c:spPr>
            <a:solidFill>
              <a:srgbClr val="66748E"/>
            </a:solidFill>
            <a:ln w="12700" cap="flat">
              <a:noFill/>
              <a:miter lim="400000"/>
            </a:ln>
            <a:effectLst/>
          </c:spPr>
          <c:invertIfNegative val="0"/>
          <c:cat>
            <c:strRef>
              <c:f>Sheet1!$B$1:$C$1</c:f>
              <c:strCache>
                <c:ptCount val="2"/>
                <c:pt idx="0">
                  <c:v>no iommu</c:v>
                </c:pt>
                <c:pt idx="1">
                  <c:v>iommu</c:v>
                </c:pt>
              </c:strCache>
            </c:strRef>
          </c:cat>
          <c:val>
            <c:numRef>
              <c:f>Sheet1!$B$5:$C$5</c:f>
            </c:numRef>
          </c:val>
          <c:extLst>
            <c:ext xmlns:c16="http://schemas.microsoft.com/office/drawing/2014/chart" uri="{C3380CC4-5D6E-409C-BE32-E72D297353CC}">
              <c16:uniqueId val="{00000003-130A-4B7A-82CB-E34A37A5D936}"/>
            </c:ext>
          </c:extLst>
        </c:ser>
        <c:ser>
          <c:idx val="4"/>
          <c:order val="4"/>
          <c:tx>
            <c:strRef>
              <c:f>Sheet1!$A$6</c:f>
              <c:strCache>
                <c:ptCount val="1"/>
                <c:pt idx="0">
                  <c:v>Untitled 5</c:v>
                </c:pt>
              </c:strCache>
            </c:strRef>
          </c:tx>
          <c:spPr>
            <a:solidFill>
              <a:srgbClr val="CF8616"/>
            </a:solidFill>
            <a:ln w="12700" cap="flat">
              <a:noFill/>
              <a:miter lim="400000"/>
            </a:ln>
            <a:effectLst/>
          </c:spPr>
          <c:invertIfNegative val="0"/>
          <c:cat>
            <c:strRef>
              <c:f>Sheet1!$B$1:$C$1</c:f>
              <c:strCache>
                <c:ptCount val="2"/>
                <c:pt idx="0">
                  <c:v>no iommu</c:v>
                </c:pt>
                <c:pt idx="1">
                  <c:v>iommu</c:v>
                </c:pt>
              </c:strCache>
            </c:strRef>
          </c:cat>
          <c:val>
            <c:numRef>
              <c:f>Sheet1!$B$6:$C$6</c:f>
            </c:numRef>
          </c:val>
          <c:extLst>
            <c:ext xmlns:c16="http://schemas.microsoft.com/office/drawing/2014/chart" uri="{C3380CC4-5D6E-409C-BE32-E72D297353CC}">
              <c16:uniqueId val="{00000004-130A-4B7A-82CB-E34A37A5D936}"/>
            </c:ext>
          </c:extLst>
        </c:ser>
        <c:ser>
          <c:idx val="5"/>
          <c:order val="5"/>
          <c:tx>
            <c:strRef>
              <c:f>Sheet1!$A$7</c:f>
              <c:strCache>
                <c:ptCount val="1"/>
                <c:pt idx="0">
                  <c:v>Untitled 3</c:v>
                </c:pt>
              </c:strCache>
            </c:strRef>
          </c:tx>
          <c:spPr>
            <a:solidFill>
              <a:srgbClr val="2F3542"/>
            </a:solidFill>
            <a:ln w="12700" cap="flat">
              <a:noFill/>
              <a:miter lim="400000"/>
            </a:ln>
            <a:effectLst/>
          </c:spPr>
          <c:invertIfNegative val="0"/>
          <c:cat>
            <c:strRef>
              <c:f>Sheet1!$B$1:$C$1</c:f>
              <c:strCache>
                <c:ptCount val="2"/>
                <c:pt idx="0">
                  <c:v>no iommu</c:v>
                </c:pt>
                <c:pt idx="1">
                  <c:v>iommu</c:v>
                </c:pt>
              </c:strCache>
            </c:strRef>
          </c:cat>
          <c:val>
            <c:numRef>
              <c:f>Sheet1!$B$7:$C$7</c:f>
            </c:numRef>
          </c:val>
          <c:extLst>
            <c:ext xmlns:c16="http://schemas.microsoft.com/office/drawing/2014/chart" uri="{C3380CC4-5D6E-409C-BE32-E72D297353CC}">
              <c16:uniqueId val="{00000005-130A-4B7A-82CB-E34A37A5D936}"/>
            </c:ext>
          </c:extLst>
        </c:ser>
        <c:dLbls>
          <c:showLegendKey val="0"/>
          <c:showVal val="0"/>
          <c:showCatName val="0"/>
          <c:showSerName val="0"/>
          <c:showPercent val="0"/>
          <c:showBubbleSize val="0"/>
        </c:dLbls>
        <c:gapWidth val="70"/>
        <c:overlap val="100"/>
        <c:axId val="2094734552"/>
        <c:axId val="2094734553"/>
      </c:barChart>
      <c:catAx>
        <c:axId val="2094734552"/>
        <c:scaling>
          <c:orientation val="minMax"/>
        </c:scaling>
        <c:delete val="0"/>
        <c:axPos val="b"/>
        <c:numFmt formatCode="General" sourceLinked="0"/>
        <c:majorTickMark val="none"/>
        <c:minorTickMark val="none"/>
        <c:tickLblPos val="low"/>
        <c:spPr>
          <a:ln w="50800" cap="flat">
            <a:solidFill>
              <a:srgbClr val="000000"/>
            </a:solidFill>
            <a:prstDash val="solid"/>
            <a:miter lim="400000"/>
          </a:ln>
        </c:spPr>
        <c:txPr>
          <a:bodyPr rot="0"/>
          <a:lstStyle/>
          <a:p>
            <a:pPr>
              <a:defRPr sz="4200" b="0" i="0" u="none" strike="noStrike">
                <a:solidFill>
                  <a:srgbClr val="000000"/>
                </a:solidFill>
                <a:latin typeface="Helvetica Light"/>
              </a:defRPr>
            </a:pPr>
            <a:endParaRPr lang="en-US"/>
          </a:p>
        </c:txPr>
        <c:crossAx val="2094734553"/>
        <c:crosses val="autoZero"/>
        <c:auto val="1"/>
        <c:lblAlgn val="ctr"/>
        <c:lblOffset val="100"/>
        <c:noMultiLvlLbl val="1"/>
      </c:catAx>
      <c:valAx>
        <c:axId val="2094734553"/>
        <c:scaling>
          <c:orientation val="minMax"/>
          <c:max val="40"/>
          <c:min val="0"/>
        </c:scaling>
        <c:delete val="0"/>
        <c:axPos val="l"/>
        <c:majorGridlines>
          <c:spPr>
            <a:ln w="12700" cap="flat">
              <a:solidFill>
                <a:srgbClr val="929292"/>
              </a:solidFill>
              <a:custDash>
                <a:ds d="200000" sp="200000"/>
              </a:custDash>
              <a:miter lim="400000"/>
            </a:ln>
          </c:spPr>
        </c:majorGridlines>
        <c:title>
          <c:tx>
            <c:rich>
              <a:bodyPr rot="-5400000"/>
              <a:lstStyle/>
              <a:p>
                <a:pPr>
                  <a:defRPr sz="3800" b="0" i="0" u="none" strike="noStrike">
                    <a:solidFill>
                      <a:srgbClr val="000000"/>
                    </a:solidFill>
                    <a:latin typeface="Helvetica"/>
                  </a:defRPr>
                </a:pPr>
                <a:r>
                  <a:rPr lang="en-US" sz="3800" b="0" i="0" u="none" strike="noStrike">
                    <a:solidFill>
                      <a:srgbClr val="000000"/>
                    </a:solidFill>
                    <a:latin typeface="Helvetica"/>
                  </a:rPr>
                  <a:t>Gb/s</a:t>
                </a:r>
              </a:p>
            </c:rich>
          </c:tx>
          <c:overlay val="1"/>
        </c:title>
        <c:numFmt formatCode="General_);\(General\)" sourceLinked="0"/>
        <c:majorTickMark val="none"/>
        <c:minorTickMark val="none"/>
        <c:tickLblPos val="nextTo"/>
        <c:spPr>
          <a:ln w="50800" cap="flat">
            <a:solidFill>
              <a:srgbClr val="000000"/>
            </a:solidFill>
            <a:prstDash val="solid"/>
            <a:miter lim="400000"/>
          </a:ln>
        </c:spPr>
        <c:txPr>
          <a:bodyPr rot="0"/>
          <a:lstStyle/>
          <a:p>
            <a:pPr>
              <a:defRPr sz="2400" b="0" i="0" u="none" strike="noStrike">
                <a:solidFill>
                  <a:srgbClr val="000000"/>
                </a:solidFill>
                <a:latin typeface="Helvetica Light"/>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188099999999999"/>
          <c:y val="9.7420699999999999E-2"/>
          <c:w val="0.56393700000000002"/>
          <c:h val="0.60367499999999996"/>
        </c:manualLayout>
      </c:layout>
      <c:barChart>
        <c:barDir val="col"/>
        <c:grouping val="stacked"/>
        <c:varyColors val="0"/>
        <c:ser>
          <c:idx val="0"/>
          <c:order val="0"/>
          <c:tx>
            <c:strRef>
              <c:f>Sheet1!$A$2</c:f>
              <c:strCache>
                <c:ptCount val="1"/>
                <c:pt idx="0">
                  <c:v>no-iommu</c:v>
                </c:pt>
              </c:strCache>
            </c:strRef>
          </c:tx>
          <c:spPr>
            <a:solidFill>
              <a:srgbClr val="6D7472"/>
            </a:solidFill>
            <a:ln w="12700" cap="flat">
              <a:noFill/>
              <a:miter lim="400000"/>
            </a:ln>
            <a:effectLst/>
          </c:spPr>
          <c:invertIfNegative val="0"/>
          <c:cat>
            <c:strRef>
              <c:f>Sheet1!$B$1:$D$1</c:f>
              <c:strCache>
                <c:ptCount val="3"/>
                <c:pt idx="0">
                  <c:v>no iommu</c:v>
                </c:pt>
                <c:pt idx="1">
                  <c:v>iommu</c:v>
                </c:pt>
                <c:pt idx="2">
                  <c:v>shadow-buff</c:v>
                </c:pt>
              </c:strCache>
            </c:strRef>
          </c:cat>
          <c:val>
            <c:numRef>
              <c:f>Sheet1!$B$2:$D$2</c:f>
              <c:numCache>
                <c:formatCode>General</c:formatCode>
                <c:ptCount val="1"/>
                <c:pt idx="0">
                  <c:v>19.75</c:v>
                </c:pt>
              </c:numCache>
            </c:numRef>
          </c:val>
          <c:extLst>
            <c:ext xmlns:c16="http://schemas.microsoft.com/office/drawing/2014/chart" uri="{C3380CC4-5D6E-409C-BE32-E72D297353CC}">
              <c16:uniqueId val="{00000000-6DF3-4BC6-944E-F57D93FB9EA7}"/>
            </c:ext>
          </c:extLst>
        </c:ser>
        <c:ser>
          <c:idx val="1"/>
          <c:order val="1"/>
          <c:tx>
            <c:strRef>
              <c:f>Sheet1!$A$3</c:f>
              <c:strCache>
                <c:ptCount val="1"/>
                <c:pt idx="0">
                  <c:v>iommu</c:v>
                </c:pt>
              </c:strCache>
            </c:strRef>
          </c:tx>
          <c:spPr>
            <a:solidFill>
              <a:srgbClr val="980605"/>
            </a:solidFill>
            <a:ln w="12700" cap="flat">
              <a:noFill/>
              <a:miter lim="400000"/>
            </a:ln>
            <a:effectLst/>
          </c:spPr>
          <c:invertIfNegative val="0"/>
          <c:cat>
            <c:strRef>
              <c:f>Sheet1!$B$1:$D$1</c:f>
              <c:strCache>
                <c:ptCount val="3"/>
                <c:pt idx="0">
                  <c:v>no iommu</c:v>
                </c:pt>
                <c:pt idx="1">
                  <c:v>iommu</c:v>
                </c:pt>
                <c:pt idx="2">
                  <c:v>shadow-buff</c:v>
                </c:pt>
              </c:strCache>
            </c:strRef>
          </c:cat>
          <c:val>
            <c:numRef>
              <c:f>Sheet1!$B$3:$D$3</c:f>
              <c:numCache>
                <c:formatCode>General</c:formatCode>
                <c:ptCount val="2"/>
                <c:pt idx="1">
                  <c:v>7.68</c:v>
                </c:pt>
              </c:numCache>
            </c:numRef>
          </c:val>
          <c:extLst>
            <c:ext xmlns:c16="http://schemas.microsoft.com/office/drawing/2014/chart" uri="{C3380CC4-5D6E-409C-BE32-E72D297353CC}">
              <c16:uniqueId val="{00000001-6DF3-4BC6-944E-F57D93FB9EA7}"/>
            </c:ext>
          </c:extLst>
        </c:ser>
        <c:ser>
          <c:idx val="2"/>
          <c:order val="2"/>
          <c:tx>
            <c:strRef>
              <c:f>Sheet1!$A$4</c:f>
              <c:strCache>
                <c:ptCount val="1"/>
                <c:pt idx="0">
                  <c:v>shadow-buffs</c:v>
                </c:pt>
              </c:strCache>
            </c:strRef>
          </c:tx>
          <c:spPr>
            <a:solidFill>
              <a:srgbClr val="A5A5A5"/>
            </a:solidFill>
            <a:ln w="12700" cap="flat">
              <a:noFill/>
              <a:miter lim="400000"/>
            </a:ln>
            <a:effectLst/>
          </c:spPr>
          <c:invertIfNegative val="0"/>
          <c:cat>
            <c:strRef>
              <c:f>Sheet1!$B$1:$D$1</c:f>
              <c:strCache>
                <c:ptCount val="3"/>
                <c:pt idx="0">
                  <c:v>no iommu</c:v>
                </c:pt>
                <c:pt idx="1">
                  <c:v>iommu</c:v>
                </c:pt>
                <c:pt idx="2">
                  <c:v>shadow-buff</c:v>
                </c:pt>
              </c:strCache>
            </c:strRef>
          </c:cat>
          <c:val>
            <c:numRef>
              <c:f>Sheet1!$B$4:$D$4</c:f>
              <c:numCache>
                <c:formatCode>General</c:formatCode>
                <c:ptCount val="3"/>
                <c:pt idx="2">
                  <c:v>15</c:v>
                </c:pt>
              </c:numCache>
            </c:numRef>
          </c:val>
          <c:extLst>
            <c:ext xmlns:c16="http://schemas.microsoft.com/office/drawing/2014/chart" uri="{C3380CC4-5D6E-409C-BE32-E72D297353CC}">
              <c16:uniqueId val="{00000002-6DF3-4BC6-944E-F57D93FB9EA7}"/>
            </c:ext>
          </c:extLst>
        </c:ser>
        <c:dLbls>
          <c:showLegendKey val="0"/>
          <c:showVal val="0"/>
          <c:showCatName val="0"/>
          <c:showSerName val="0"/>
          <c:showPercent val="0"/>
          <c:showBubbleSize val="0"/>
        </c:dLbls>
        <c:gapWidth val="70"/>
        <c:overlap val="100"/>
        <c:axId val="2094734552"/>
        <c:axId val="2094734553"/>
      </c:barChart>
      <c:catAx>
        <c:axId val="2094734552"/>
        <c:scaling>
          <c:orientation val="minMax"/>
        </c:scaling>
        <c:delete val="0"/>
        <c:axPos val="b"/>
        <c:numFmt formatCode="General" sourceLinked="0"/>
        <c:majorTickMark val="none"/>
        <c:minorTickMark val="none"/>
        <c:tickLblPos val="none"/>
        <c:spPr>
          <a:ln w="50800" cap="flat">
            <a:solidFill>
              <a:srgbClr val="000000"/>
            </a:solidFill>
            <a:prstDash val="solid"/>
            <a:miter lim="400000"/>
          </a:ln>
        </c:spPr>
        <c:txPr>
          <a:bodyPr rot="0"/>
          <a:lstStyle/>
          <a:p>
            <a:pPr>
              <a:defRPr sz="4200" b="0" i="0" u="none" strike="noStrike">
                <a:solidFill>
                  <a:srgbClr val="000000"/>
                </a:solidFill>
                <a:latin typeface="Helvetica Light"/>
              </a:defRPr>
            </a:pPr>
            <a:endParaRPr lang="en-US"/>
          </a:p>
        </c:txPr>
        <c:crossAx val="2094734553"/>
        <c:crosses val="autoZero"/>
        <c:auto val="1"/>
        <c:lblAlgn val="ctr"/>
        <c:lblOffset val="100"/>
        <c:noMultiLvlLbl val="1"/>
      </c:catAx>
      <c:valAx>
        <c:axId val="2094734553"/>
        <c:scaling>
          <c:orientation val="minMax"/>
          <c:max val="40"/>
          <c:min val="0"/>
        </c:scaling>
        <c:delete val="0"/>
        <c:axPos val="l"/>
        <c:majorGridlines>
          <c:spPr>
            <a:ln w="12700" cap="flat">
              <a:solidFill>
                <a:srgbClr val="929292"/>
              </a:solidFill>
              <a:custDash>
                <a:ds d="200000" sp="200000"/>
              </a:custDash>
              <a:miter lim="400000"/>
            </a:ln>
          </c:spPr>
        </c:majorGridlines>
        <c:title>
          <c:tx>
            <c:rich>
              <a:bodyPr rot="-5400000"/>
              <a:lstStyle/>
              <a:p>
                <a:pPr>
                  <a:defRPr sz="4200" b="0" i="0" u="none" strike="noStrike">
                    <a:solidFill>
                      <a:srgbClr val="000000"/>
                    </a:solidFill>
                    <a:latin typeface="Helvetica"/>
                  </a:defRPr>
                </a:pPr>
                <a:r>
                  <a:rPr lang="en-US" sz="4200" b="0" i="0" u="none" strike="noStrike">
                    <a:solidFill>
                      <a:srgbClr val="000000"/>
                    </a:solidFill>
                    <a:latin typeface="Helvetica"/>
                  </a:rPr>
                  <a:t>Gb/s</a:t>
                </a:r>
              </a:p>
            </c:rich>
          </c:tx>
          <c:overlay val="1"/>
        </c:title>
        <c:numFmt formatCode="General_);\(General\)" sourceLinked="0"/>
        <c:majorTickMark val="none"/>
        <c:minorTickMark val="none"/>
        <c:tickLblPos val="nextTo"/>
        <c:spPr>
          <a:ln w="50800" cap="flat">
            <a:solidFill>
              <a:srgbClr val="000000"/>
            </a:solidFill>
            <a:prstDash val="solid"/>
            <a:miter lim="400000"/>
          </a:ln>
        </c:spPr>
        <c:txPr>
          <a:bodyPr rot="0"/>
          <a:lstStyle/>
          <a:p>
            <a:pPr>
              <a:defRPr sz="2600" b="0" i="0" u="none" strike="noStrike">
                <a:solidFill>
                  <a:srgbClr val="000000"/>
                </a:solidFill>
                <a:latin typeface="Helvetica Light"/>
              </a:defRPr>
            </a:pPr>
            <a:endParaRPr lang="en-US"/>
          </a:p>
        </c:txPr>
        <c:crossAx val="2094734552"/>
        <c:crosses val="autoZero"/>
        <c:crossBetween val="between"/>
        <c:majorUnit val="5"/>
        <c:minorUnit val="2.5"/>
      </c:valAx>
      <c:spPr>
        <a:noFill/>
        <a:ln w="12700" cap="flat">
          <a:noFill/>
          <a:miter lim="400000"/>
        </a:ln>
        <a:effectLst/>
      </c:spPr>
    </c:plotArea>
    <c:legend>
      <c:legendPos val="r"/>
      <c:layout>
        <c:manualLayout>
          <c:xMode val="edge"/>
          <c:yMode val="edge"/>
          <c:x val="8.1199300000000002E-2"/>
          <c:y val="0.701488"/>
          <c:w val="0.91880099999999998"/>
          <c:h val="0.298512"/>
        </c:manualLayout>
      </c:layout>
      <c:overlay val="1"/>
      <c:spPr>
        <a:noFill/>
        <a:ln w="12700" cap="flat">
          <a:noFill/>
          <a:miter lim="400000"/>
        </a:ln>
        <a:effectLst/>
      </c:spPr>
      <c:txPr>
        <a:bodyPr rot="0"/>
        <a:lstStyle/>
        <a:p>
          <a:pPr>
            <a:defRPr sz="4200" b="0" i="0" u="none" strike="noStrike">
              <a:solidFill>
                <a:srgbClr val="000000"/>
              </a:solidFill>
              <a:latin typeface="Helvetica Light"/>
            </a:defRPr>
          </a:pPr>
          <a:endParaRPr lang="en-US"/>
        </a:p>
      </c:txPr>
    </c:legend>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8235700000000002"/>
          <c:y val="0.12787699999999999"/>
          <c:w val="0.71264300000000003"/>
          <c:h val="0.80591400000000002"/>
        </c:manualLayout>
      </c:layout>
      <c:barChart>
        <c:barDir val="col"/>
        <c:grouping val="stacked"/>
        <c:varyColors val="0"/>
        <c:ser>
          <c:idx val="0"/>
          <c:order val="0"/>
          <c:tx>
            <c:strRef>
              <c:f>Sheet1!$A$2</c:f>
              <c:strCache>
                <c:ptCount val="1"/>
                <c:pt idx="0">
                  <c:v>region 1</c:v>
                </c:pt>
              </c:strCache>
            </c:strRef>
          </c:tx>
          <c:spPr>
            <a:solidFill>
              <a:srgbClr val="6D7472"/>
            </a:solidFill>
            <a:ln w="12700" cap="flat">
              <a:noFill/>
              <a:miter lim="400000"/>
            </a:ln>
            <a:effectLst/>
          </c:spPr>
          <c:invertIfNegative val="0"/>
          <c:cat>
            <c:strRef>
              <c:f>Sheet1!$B$1:$D$1</c:f>
              <c:strCache>
                <c:ptCount val="3"/>
                <c:pt idx="0">
                  <c:v>no iommu</c:v>
                </c:pt>
                <c:pt idx="1">
                  <c:v>iommu</c:v>
                </c:pt>
                <c:pt idx="2">
                  <c:v>shadow-buff</c:v>
                </c:pt>
              </c:strCache>
            </c:strRef>
          </c:cat>
          <c:val>
            <c:numRef>
              <c:f>Sheet1!$B$2:$D$2</c:f>
              <c:numCache>
                <c:formatCode>General</c:formatCode>
                <c:ptCount val="1"/>
                <c:pt idx="0">
                  <c:v>37.64</c:v>
                </c:pt>
              </c:numCache>
            </c:numRef>
          </c:val>
          <c:extLst>
            <c:ext xmlns:c16="http://schemas.microsoft.com/office/drawing/2014/chart" uri="{C3380CC4-5D6E-409C-BE32-E72D297353CC}">
              <c16:uniqueId val="{00000000-CC1A-4E65-AEAD-0D6290AE8953}"/>
            </c:ext>
          </c:extLst>
        </c:ser>
        <c:ser>
          <c:idx val="1"/>
          <c:order val="1"/>
          <c:tx>
            <c:strRef>
              <c:f>Sheet1!$A$3</c:f>
              <c:strCache>
                <c:ptCount val="1"/>
                <c:pt idx="0">
                  <c:v>Region 2</c:v>
                </c:pt>
              </c:strCache>
            </c:strRef>
          </c:tx>
          <c:spPr>
            <a:solidFill>
              <a:srgbClr val="980605"/>
            </a:solidFill>
            <a:ln w="12700" cap="flat">
              <a:noFill/>
              <a:miter lim="400000"/>
            </a:ln>
            <a:effectLst/>
          </c:spPr>
          <c:invertIfNegative val="0"/>
          <c:cat>
            <c:strRef>
              <c:f>Sheet1!$B$1:$D$1</c:f>
              <c:strCache>
                <c:ptCount val="3"/>
                <c:pt idx="0">
                  <c:v>no iommu</c:v>
                </c:pt>
                <c:pt idx="1">
                  <c:v>iommu</c:v>
                </c:pt>
                <c:pt idx="2">
                  <c:v>shadow-buff</c:v>
                </c:pt>
              </c:strCache>
            </c:strRef>
          </c:cat>
          <c:val>
            <c:numRef>
              <c:f>Sheet1!$B$3:$D$3</c:f>
              <c:numCache>
                <c:formatCode>General</c:formatCode>
                <c:ptCount val="2"/>
                <c:pt idx="1">
                  <c:v>7.15</c:v>
                </c:pt>
              </c:numCache>
            </c:numRef>
          </c:val>
          <c:extLst>
            <c:ext xmlns:c16="http://schemas.microsoft.com/office/drawing/2014/chart" uri="{C3380CC4-5D6E-409C-BE32-E72D297353CC}">
              <c16:uniqueId val="{00000001-CC1A-4E65-AEAD-0D6290AE8953}"/>
            </c:ext>
          </c:extLst>
        </c:ser>
        <c:ser>
          <c:idx val="2"/>
          <c:order val="2"/>
          <c:tx>
            <c:strRef>
              <c:f>Sheet1!$A$4</c:f>
              <c:strCache>
                <c:ptCount val="1"/>
                <c:pt idx="0">
                  <c:v>region 5</c:v>
                </c:pt>
              </c:strCache>
            </c:strRef>
          </c:tx>
          <c:spPr>
            <a:solidFill>
              <a:srgbClr val="A5A5A5"/>
            </a:solidFill>
            <a:ln w="12700" cap="flat">
              <a:noFill/>
              <a:miter lim="400000"/>
            </a:ln>
            <a:effectLst/>
          </c:spPr>
          <c:invertIfNegative val="0"/>
          <c:cat>
            <c:strRef>
              <c:f>Sheet1!$B$1:$D$1</c:f>
              <c:strCache>
                <c:ptCount val="3"/>
                <c:pt idx="0">
                  <c:v>no iommu</c:v>
                </c:pt>
                <c:pt idx="1">
                  <c:v>iommu</c:v>
                </c:pt>
                <c:pt idx="2">
                  <c:v>shadow-buff</c:v>
                </c:pt>
              </c:strCache>
            </c:strRef>
          </c:cat>
          <c:val>
            <c:numRef>
              <c:f>Sheet1!$B$4:$D$4</c:f>
              <c:numCache>
                <c:formatCode>General</c:formatCode>
                <c:ptCount val="3"/>
                <c:pt idx="2">
                  <c:v>37.6</c:v>
                </c:pt>
              </c:numCache>
            </c:numRef>
          </c:val>
          <c:extLst>
            <c:ext xmlns:c16="http://schemas.microsoft.com/office/drawing/2014/chart" uri="{C3380CC4-5D6E-409C-BE32-E72D297353CC}">
              <c16:uniqueId val="{00000002-CC1A-4E65-AEAD-0D6290AE8953}"/>
            </c:ext>
          </c:extLst>
        </c:ser>
        <c:dLbls>
          <c:showLegendKey val="0"/>
          <c:showVal val="0"/>
          <c:showCatName val="0"/>
          <c:showSerName val="0"/>
          <c:showPercent val="0"/>
          <c:showBubbleSize val="0"/>
        </c:dLbls>
        <c:gapWidth val="70"/>
        <c:overlap val="100"/>
        <c:axId val="2094734552"/>
        <c:axId val="2094734553"/>
      </c:barChart>
      <c:catAx>
        <c:axId val="2094734552"/>
        <c:scaling>
          <c:orientation val="minMax"/>
        </c:scaling>
        <c:delete val="0"/>
        <c:axPos val="b"/>
        <c:numFmt formatCode="General" sourceLinked="0"/>
        <c:majorTickMark val="none"/>
        <c:minorTickMark val="none"/>
        <c:tickLblPos val="none"/>
        <c:spPr>
          <a:ln w="50800" cap="flat">
            <a:solidFill>
              <a:srgbClr val="000000"/>
            </a:solidFill>
            <a:prstDash val="solid"/>
            <a:miter lim="400000"/>
          </a:ln>
        </c:spPr>
        <c:txPr>
          <a:bodyPr rot="0"/>
          <a:lstStyle/>
          <a:p>
            <a:pPr>
              <a:defRPr sz="4200" b="0" i="0" u="none" strike="noStrike">
                <a:solidFill>
                  <a:srgbClr val="000000"/>
                </a:solidFill>
                <a:latin typeface="Helvetica Light"/>
              </a:defRPr>
            </a:pPr>
            <a:endParaRPr lang="en-US"/>
          </a:p>
        </c:txPr>
        <c:crossAx val="2094734553"/>
        <c:crosses val="autoZero"/>
        <c:auto val="1"/>
        <c:lblAlgn val="ctr"/>
        <c:lblOffset val="100"/>
        <c:noMultiLvlLbl val="1"/>
      </c:catAx>
      <c:valAx>
        <c:axId val="2094734553"/>
        <c:scaling>
          <c:orientation val="minMax"/>
          <c:max val="40"/>
          <c:min val="0"/>
        </c:scaling>
        <c:delete val="0"/>
        <c:axPos val="l"/>
        <c:majorGridlines>
          <c:spPr>
            <a:ln w="12700" cap="flat">
              <a:solidFill>
                <a:srgbClr val="929292"/>
              </a:solidFill>
              <a:custDash>
                <a:ds d="200000" sp="200000"/>
              </a:custDash>
              <a:miter lim="400000"/>
            </a:ln>
          </c:spPr>
        </c:majorGridlines>
        <c:title>
          <c:tx>
            <c:rich>
              <a:bodyPr rot="-5400000"/>
              <a:lstStyle/>
              <a:p>
                <a:pPr>
                  <a:defRPr sz="4200" b="0" i="0" u="none" strike="noStrike">
                    <a:solidFill>
                      <a:srgbClr val="000000"/>
                    </a:solidFill>
                    <a:latin typeface="Helvetica"/>
                  </a:defRPr>
                </a:pPr>
                <a:r>
                  <a:rPr lang="en-US" sz="4200" b="0" i="0" u="none" strike="noStrike">
                    <a:solidFill>
                      <a:srgbClr val="000000"/>
                    </a:solidFill>
                    <a:latin typeface="Helvetica"/>
                  </a:rPr>
                  <a:t>Gb/s</a:t>
                </a:r>
              </a:p>
            </c:rich>
          </c:tx>
          <c:overlay val="1"/>
        </c:title>
        <c:numFmt formatCode="General_);\(General\)" sourceLinked="0"/>
        <c:majorTickMark val="none"/>
        <c:minorTickMark val="none"/>
        <c:tickLblPos val="nextTo"/>
        <c:spPr>
          <a:ln w="50800" cap="flat">
            <a:solidFill>
              <a:srgbClr val="000000"/>
            </a:solidFill>
            <a:prstDash val="solid"/>
            <a:miter lim="400000"/>
          </a:ln>
        </c:spPr>
        <c:txPr>
          <a:bodyPr rot="0"/>
          <a:lstStyle/>
          <a:p>
            <a:pPr>
              <a:defRPr sz="2600" b="0" i="0" u="none" strike="noStrike">
                <a:solidFill>
                  <a:srgbClr val="000000"/>
                </a:solidFill>
                <a:latin typeface="Helvetica Light"/>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4200" b="0" i="0" u="none" strike="noStrike">
                <a:solidFill>
                  <a:srgbClr val="000000"/>
                </a:solidFill>
                <a:latin typeface="Helvetica Light"/>
              </a:defRPr>
            </a:pPr>
            <a:r>
              <a:rPr lang="en-US" sz="3200" b="0" i="0" u="none" strike="noStrike" dirty="0">
                <a:solidFill>
                  <a:srgbClr val="000000"/>
                </a:solidFill>
                <a:latin typeface="Helvetica Light"/>
              </a:rPr>
              <a:t>Single Core RX flow (</a:t>
            </a:r>
            <a:r>
              <a:rPr lang="en-US" sz="3200" b="0" i="0" u="none" strike="noStrike" dirty="0" err="1">
                <a:solidFill>
                  <a:srgbClr val="000000"/>
                </a:solidFill>
                <a:latin typeface="Helvetica Light"/>
              </a:rPr>
              <a:t>Jambo</a:t>
            </a:r>
            <a:r>
              <a:rPr lang="en-US" sz="3200" b="0" i="0" u="none" strike="noStrike" dirty="0">
                <a:solidFill>
                  <a:srgbClr val="000000"/>
                </a:solidFill>
                <a:latin typeface="Helvetica Light"/>
              </a:rPr>
              <a:t> Frames)</a:t>
            </a:r>
          </a:p>
        </c:rich>
      </c:tx>
      <c:layout>
        <c:manualLayout>
          <c:xMode val="edge"/>
          <c:yMode val="edge"/>
          <c:x val="0.16304587057312736"/>
          <c:y val="0"/>
          <c:w val="0.83333500000000005"/>
          <c:h val="0.20330599999999999"/>
        </c:manualLayout>
      </c:layout>
      <c:overlay val="1"/>
      <c:spPr>
        <a:noFill/>
        <a:effectLst/>
      </c:spPr>
    </c:title>
    <c:autoTitleDeleted val="0"/>
    <c:plotArea>
      <c:layout>
        <c:manualLayout>
          <c:layoutTarget val="inner"/>
          <c:xMode val="edge"/>
          <c:yMode val="edge"/>
          <c:x val="0.15667"/>
          <c:y val="0.20330599999999999"/>
          <c:w val="0.83833000000000002"/>
          <c:h val="0.64653899999999997"/>
        </c:manualLayout>
      </c:layout>
      <c:barChart>
        <c:barDir val="col"/>
        <c:grouping val="stacked"/>
        <c:varyColors val="0"/>
        <c:ser>
          <c:idx val="0"/>
          <c:order val="0"/>
          <c:tx>
            <c:strRef>
              <c:f>Sheet1!$A$2</c:f>
              <c:strCache>
                <c:ptCount val="1"/>
                <c:pt idx="0">
                  <c:v>region 1</c:v>
                </c:pt>
              </c:strCache>
            </c:strRef>
          </c:tx>
          <c:spPr>
            <a:solidFill>
              <a:srgbClr val="6D7472"/>
            </a:solidFill>
            <a:ln w="12700" cap="flat">
              <a:noFill/>
              <a:miter lim="400000"/>
            </a:ln>
            <a:effectLst/>
          </c:spPr>
          <c:invertIfNegative val="0"/>
          <c:cat>
            <c:strRef>
              <c:f>Sheet1!$B$1:$C$1</c:f>
              <c:strCache>
                <c:ptCount val="2"/>
                <c:pt idx="0">
                  <c:v>no iommu</c:v>
                </c:pt>
                <c:pt idx="1">
                  <c:v>shadow-buff</c:v>
                </c:pt>
              </c:strCache>
            </c:strRef>
          </c:cat>
          <c:val>
            <c:numRef>
              <c:f>Sheet1!$B$2:$C$2</c:f>
              <c:numCache>
                <c:formatCode>General</c:formatCode>
                <c:ptCount val="1"/>
                <c:pt idx="0">
                  <c:v>67</c:v>
                </c:pt>
              </c:numCache>
            </c:numRef>
          </c:val>
          <c:extLst>
            <c:ext xmlns:c16="http://schemas.microsoft.com/office/drawing/2014/chart" uri="{C3380CC4-5D6E-409C-BE32-E72D297353CC}">
              <c16:uniqueId val="{00000000-B89B-4968-8A56-07F297C1660E}"/>
            </c:ext>
          </c:extLst>
        </c:ser>
        <c:ser>
          <c:idx val="1"/>
          <c:order val="1"/>
          <c:tx>
            <c:strRef>
              <c:f>Sheet1!$A$3</c:f>
              <c:strCache>
                <c:ptCount val="1"/>
                <c:pt idx="0">
                  <c:v>region 4</c:v>
                </c:pt>
              </c:strCache>
            </c:strRef>
          </c:tx>
          <c:spPr>
            <a:solidFill>
              <a:srgbClr val="980605"/>
            </a:solidFill>
            <a:ln w="12700" cap="flat">
              <a:noFill/>
              <a:miter lim="400000"/>
            </a:ln>
            <a:effectLst/>
          </c:spPr>
          <c:invertIfNegative val="0"/>
          <c:cat>
            <c:strRef>
              <c:f>Sheet1!$B$1:$C$1</c:f>
              <c:strCache>
                <c:ptCount val="2"/>
                <c:pt idx="0">
                  <c:v>no iommu</c:v>
                </c:pt>
                <c:pt idx="1">
                  <c:v>shadow-buff</c:v>
                </c:pt>
              </c:strCache>
            </c:strRef>
          </c:cat>
          <c:val>
            <c:numRef>
              <c:f>Sheet1!$B$3:$C$3</c:f>
            </c:numRef>
          </c:val>
          <c:extLst>
            <c:ext xmlns:c16="http://schemas.microsoft.com/office/drawing/2014/chart" uri="{C3380CC4-5D6E-409C-BE32-E72D297353CC}">
              <c16:uniqueId val="{00000001-B89B-4968-8A56-07F297C1660E}"/>
            </c:ext>
          </c:extLst>
        </c:ser>
        <c:ser>
          <c:idx val="2"/>
          <c:order val="2"/>
          <c:tx>
            <c:strRef>
              <c:f>Sheet1!$A$4</c:f>
              <c:strCache>
                <c:ptCount val="1"/>
                <c:pt idx="0">
                  <c:v>Region 2</c:v>
                </c:pt>
              </c:strCache>
            </c:strRef>
          </c:tx>
          <c:spPr>
            <a:solidFill>
              <a:srgbClr val="A5A5A5"/>
            </a:solidFill>
            <a:ln w="12700" cap="flat">
              <a:noFill/>
              <a:miter lim="400000"/>
            </a:ln>
            <a:effectLst/>
          </c:spPr>
          <c:invertIfNegative val="0"/>
          <c:cat>
            <c:strRef>
              <c:f>Sheet1!$B$1:$C$1</c:f>
              <c:strCache>
                <c:ptCount val="2"/>
                <c:pt idx="0">
                  <c:v>no iommu</c:v>
                </c:pt>
                <c:pt idx="1">
                  <c:v>shadow-buff</c:v>
                </c:pt>
              </c:strCache>
            </c:strRef>
          </c:cat>
          <c:val>
            <c:numRef>
              <c:f>Sheet1!$B$4:$C$4</c:f>
            </c:numRef>
          </c:val>
          <c:extLst>
            <c:ext xmlns:c16="http://schemas.microsoft.com/office/drawing/2014/chart" uri="{C3380CC4-5D6E-409C-BE32-E72D297353CC}">
              <c16:uniqueId val="{00000002-B89B-4968-8A56-07F297C1660E}"/>
            </c:ext>
          </c:extLst>
        </c:ser>
        <c:ser>
          <c:idx val="3"/>
          <c:order val="3"/>
          <c:tx>
            <c:strRef>
              <c:f>Sheet1!$A$5</c:f>
              <c:strCache>
                <c:ptCount val="1"/>
                <c:pt idx="0">
                  <c:v>region 3</c:v>
                </c:pt>
              </c:strCache>
            </c:strRef>
          </c:tx>
          <c:spPr>
            <a:solidFill>
              <a:srgbClr val="66748E"/>
            </a:solidFill>
            <a:ln w="12700" cap="flat">
              <a:noFill/>
              <a:miter lim="400000"/>
            </a:ln>
            <a:effectLst/>
          </c:spPr>
          <c:invertIfNegative val="0"/>
          <c:cat>
            <c:strRef>
              <c:f>Sheet1!$B$1:$C$1</c:f>
              <c:strCache>
                <c:ptCount val="2"/>
                <c:pt idx="0">
                  <c:v>no iommu</c:v>
                </c:pt>
                <c:pt idx="1">
                  <c:v>shadow-buff</c:v>
                </c:pt>
              </c:strCache>
            </c:strRef>
          </c:cat>
          <c:val>
            <c:numRef>
              <c:f>Sheet1!$B$5:$C$5</c:f>
            </c:numRef>
          </c:val>
          <c:extLst>
            <c:ext xmlns:c16="http://schemas.microsoft.com/office/drawing/2014/chart" uri="{C3380CC4-5D6E-409C-BE32-E72D297353CC}">
              <c16:uniqueId val="{00000003-B89B-4968-8A56-07F297C1660E}"/>
            </c:ext>
          </c:extLst>
        </c:ser>
        <c:ser>
          <c:idx val="4"/>
          <c:order val="4"/>
          <c:tx>
            <c:strRef>
              <c:f>Sheet1!$A$6</c:f>
              <c:strCache>
                <c:ptCount val="1"/>
                <c:pt idx="0">
                  <c:v>region 5</c:v>
                </c:pt>
              </c:strCache>
            </c:strRef>
          </c:tx>
          <c:spPr>
            <a:solidFill>
              <a:srgbClr val="CF8616"/>
            </a:solidFill>
            <a:ln w="12700" cap="flat">
              <a:noFill/>
              <a:miter lim="400000"/>
            </a:ln>
            <a:effectLst/>
          </c:spPr>
          <c:invertIfNegative val="0"/>
          <c:cat>
            <c:strRef>
              <c:f>Sheet1!$B$1:$C$1</c:f>
              <c:strCache>
                <c:ptCount val="2"/>
                <c:pt idx="0">
                  <c:v>no iommu</c:v>
                </c:pt>
                <c:pt idx="1">
                  <c:v>shadow-buff</c:v>
                </c:pt>
              </c:strCache>
            </c:strRef>
          </c:cat>
          <c:val>
            <c:numRef>
              <c:f>Sheet1!$B$6:$C$6</c:f>
              <c:numCache>
                <c:formatCode>General</c:formatCode>
                <c:ptCount val="2"/>
                <c:pt idx="1">
                  <c:v>26</c:v>
                </c:pt>
              </c:numCache>
            </c:numRef>
          </c:val>
          <c:extLst>
            <c:ext xmlns:c16="http://schemas.microsoft.com/office/drawing/2014/chart" uri="{C3380CC4-5D6E-409C-BE32-E72D297353CC}">
              <c16:uniqueId val="{00000004-B89B-4968-8A56-07F297C1660E}"/>
            </c:ext>
          </c:extLst>
        </c:ser>
        <c:ser>
          <c:idx val="5"/>
          <c:order val="5"/>
          <c:tx>
            <c:strRef>
              <c:f>Sheet1!$A$7</c:f>
              <c:strCache>
                <c:ptCount val="1"/>
                <c:pt idx="0">
                  <c:v>region 6</c:v>
                </c:pt>
              </c:strCache>
            </c:strRef>
          </c:tx>
          <c:spPr>
            <a:solidFill>
              <a:srgbClr val="2F3542"/>
            </a:solidFill>
            <a:ln w="12700" cap="flat">
              <a:noFill/>
              <a:miter lim="400000"/>
            </a:ln>
            <a:effectLst/>
          </c:spPr>
          <c:invertIfNegative val="0"/>
          <c:cat>
            <c:strRef>
              <c:f>Sheet1!$B$1:$C$1</c:f>
              <c:strCache>
                <c:ptCount val="2"/>
                <c:pt idx="0">
                  <c:v>no iommu</c:v>
                </c:pt>
                <c:pt idx="1">
                  <c:v>shadow-buff</c:v>
                </c:pt>
              </c:strCache>
            </c:strRef>
          </c:cat>
          <c:val>
            <c:numRef>
              <c:f>Sheet1!$B$7:$C$7</c:f>
            </c:numRef>
          </c:val>
          <c:extLst>
            <c:ext xmlns:c16="http://schemas.microsoft.com/office/drawing/2014/chart" uri="{C3380CC4-5D6E-409C-BE32-E72D297353CC}">
              <c16:uniqueId val="{00000005-B89B-4968-8A56-07F297C1660E}"/>
            </c:ext>
          </c:extLst>
        </c:ser>
        <c:dLbls>
          <c:showLegendKey val="0"/>
          <c:showVal val="0"/>
          <c:showCatName val="0"/>
          <c:showSerName val="0"/>
          <c:showPercent val="0"/>
          <c:showBubbleSize val="0"/>
        </c:dLbls>
        <c:gapWidth val="70"/>
        <c:overlap val="100"/>
        <c:axId val="2094734552"/>
        <c:axId val="2094734553"/>
      </c:barChart>
      <c:catAx>
        <c:axId val="2094734552"/>
        <c:scaling>
          <c:orientation val="minMax"/>
        </c:scaling>
        <c:delete val="0"/>
        <c:axPos val="b"/>
        <c:numFmt formatCode="General" sourceLinked="0"/>
        <c:majorTickMark val="none"/>
        <c:minorTickMark val="none"/>
        <c:tickLblPos val="low"/>
        <c:spPr>
          <a:ln w="50800" cap="flat">
            <a:solidFill>
              <a:srgbClr val="000000"/>
            </a:solidFill>
            <a:prstDash val="solid"/>
            <a:miter lim="400000"/>
          </a:ln>
        </c:spPr>
        <c:txPr>
          <a:bodyPr rot="0"/>
          <a:lstStyle/>
          <a:p>
            <a:pPr>
              <a:defRPr sz="3800" b="0" i="0" u="none" strike="noStrike">
                <a:solidFill>
                  <a:srgbClr val="000000"/>
                </a:solidFill>
                <a:latin typeface="Helvetica Light"/>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929292"/>
              </a:solidFill>
              <a:custDash>
                <a:ds d="200000" sp="200000"/>
              </a:custDash>
              <a:miter lim="400000"/>
            </a:ln>
          </c:spPr>
        </c:majorGridlines>
        <c:title>
          <c:tx>
            <c:rich>
              <a:bodyPr rot="-5400000"/>
              <a:lstStyle/>
              <a:p>
                <a:pPr>
                  <a:defRPr sz="4200" b="0" i="0" u="none" strike="noStrike">
                    <a:solidFill>
                      <a:srgbClr val="000000"/>
                    </a:solidFill>
                    <a:latin typeface="Helvetica"/>
                  </a:defRPr>
                </a:pPr>
                <a:r>
                  <a:rPr lang="en-US" sz="4200" b="0" i="0" u="none" strike="noStrike">
                    <a:solidFill>
                      <a:srgbClr val="000000"/>
                    </a:solidFill>
                    <a:latin typeface="Helvetica"/>
                  </a:rPr>
                  <a:t>Gb/s</a:t>
                </a:r>
              </a:p>
            </c:rich>
          </c:tx>
          <c:overlay val="1"/>
        </c:title>
        <c:numFmt formatCode="General_);\(General\)" sourceLinked="0"/>
        <c:majorTickMark val="none"/>
        <c:minorTickMark val="none"/>
        <c:tickLblPos val="nextTo"/>
        <c:spPr>
          <a:ln w="50800" cap="flat">
            <a:solidFill>
              <a:srgbClr val="000000"/>
            </a:solidFill>
            <a:prstDash val="solid"/>
            <a:miter lim="400000"/>
          </a:ln>
        </c:spPr>
        <c:txPr>
          <a:bodyPr rot="0"/>
          <a:lstStyle/>
          <a:p>
            <a:pPr>
              <a:defRPr sz="2600" b="0" i="0" u="none" strike="noStrike">
                <a:solidFill>
                  <a:srgbClr val="000000"/>
                </a:solidFill>
                <a:latin typeface="Helvetica Light"/>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4200" b="0" i="0" u="none" strike="noStrike">
                <a:solidFill>
                  <a:srgbClr val="000000"/>
                </a:solidFill>
                <a:latin typeface="Helvetica Light"/>
              </a:defRPr>
            </a:pPr>
            <a:r>
              <a:rPr lang="en-US" sz="4200" b="0" i="0" u="none" strike="noStrike">
                <a:solidFill>
                  <a:srgbClr val="000000"/>
                </a:solidFill>
                <a:latin typeface="Helvetica Light"/>
              </a:rPr>
              <a:t>Graph 500</a:t>
            </a:r>
          </a:p>
        </c:rich>
      </c:tx>
      <c:layout>
        <c:manualLayout>
          <c:xMode val="edge"/>
          <c:yMode val="edge"/>
          <c:x val="0.40103899999999998"/>
          <c:y val="0"/>
          <c:w val="0.19792199999999999"/>
          <c:h val="0.20658499999999999"/>
        </c:manualLayout>
      </c:layout>
      <c:overlay val="1"/>
      <c:spPr>
        <a:noFill/>
        <a:effectLst/>
      </c:spPr>
    </c:title>
    <c:autoTitleDeleted val="0"/>
    <c:plotArea>
      <c:layout>
        <c:manualLayout>
          <c:layoutTarget val="inner"/>
          <c:xMode val="edge"/>
          <c:yMode val="edge"/>
          <c:x val="0.16203600000000001"/>
          <c:y val="0.20658499999999999"/>
          <c:w val="0.77695999999999998"/>
          <c:h val="0.65265099999999998"/>
        </c:manualLayout>
      </c:layout>
      <c:barChart>
        <c:barDir val="col"/>
        <c:grouping val="stacked"/>
        <c:varyColors val="0"/>
        <c:ser>
          <c:idx val="0"/>
          <c:order val="0"/>
          <c:tx>
            <c:strRef>
              <c:f>Sheet1!$A$2</c:f>
              <c:strCache>
                <c:ptCount val="1"/>
                <c:pt idx="0">
                  <c:v>no iommu </c:v>
                </c:pt>
              </c:strCache>
            </c:strRef>
          </c:tx>
          <c:spPr>
            <a:solidFill>
              <a:srgbClr val="2E578C"/>
            </a:solidFill>
            <a:ln w="12700" cap="flat">
              <a:noFill/>
              <a:miter lim="400000"/>
            </a:ln>
            <a:effectLst/>
          </c:spPr>
          <c:invertIfNegative val="0"/>
          <c:cat>
            <c:strRef>
              <c:f>Sheet1!$B$1:$D$1</c:f>
              <c:strCache>
                <c:ptCount val="3"/>
                <c:pt idx="0">
                  <c:v>alone</c:v>
                </c:pt>
                <c:pt idx="1">
                  <c:v>with netperf</c:v>
                </c:pt>
                <c:pt idx="2">
                  <c:v>shadow-buff: with netperf</c:v>
                </c:pt>
              </c:strCache>
            </c:strRef>
          </c:cat>
          <c:val>
            <c:numRef>
              <c:f>Sheet1!$B$2:$D$2</c:f>
              <c:numCache>
                <c:formatCode>General</c:formatCode>
                <c:ptCount val="2"/>
                <c:pt idx="0">
                  <c:v>45</c:v>
                </c:pt>
                <c:pt idx="1">
                  <c:v>48</c:v>
                </c:pt>
              </c:numCache>
            </c:numRef>
          </c:val>
          <c:extLst>
            <c:ext xmlns:c16="http://schemas.microsoft.com/office/drawing/2014/chart" uri="{C3380CC4-5D6E-409C-BE32-E72D297353CC}">
              <c16:uniqueId val="{00000000-EF26-4200-A689-889DBE86DDA8}"/>
            </c:ext>
          </c:extLst>
        </c:ser>
        <c:ser>
          <c:idx val="1"/>
          <c:order val="1"/>
          <c:tx>
            <c:strRef>
              <c:f>Sheet1!$A$3</c:f>
            </c:strRef>
          </c:tx>
          <c:spPr>
            <a:solidFill>
              <a:srgbClr val="5D9648"/>
            </a:solidFill>
            <a:ln w="12700" cap="flat">
              <a:noFill/>
              <a:miter lim="400000"/>
            </a:ln>
            <a:effectLst/>
          </c:spPr>
          <c:invertIfNegative val="0"/>
          <c:cat>
            <c:strRef>
              <c:f>Sheet1!$B$1:$D$1</c:f>
              <c:strCache>
                <c:ptCount val="3"/>
                <c:pt idx="0">
                  <c:v>alone</c:v>
                </c:pt>
                <c:pt idx="1">
                  <c:v>with netperf</c:v>
                </c:pt>
                <c:pt idx="2">
                  <c:v>shadow-buff: with netperf</c:v>
                </c:pt>
              </c:strCache>
            </c:strRef>
          </c:cat>
          <c:val>
            <c:numRef>
              <c:f>Sheet1!$B$3:$D$3</c:f>
            </c:numRef>
          </c:val>
          <c:extLst>
            <c:ext xmlns:c16="http://schemas.microsoft.com/office/drawing/2014/chart" uri="{C3380CC4-5D6E-409C-BE32-E72D297353CC}">
              <c16:uniqueId val="{00000001-EF26-4200-A689-889DBE86DDA8}"/>
            </c:ext>
          </c:extLst>
        </c:ser>
        <c:ser>
          <c:idx val="2"/>
          <c:order val="2"/>
          <c:tx>
            <c:strRef>
              <c:f>Sheet1!$A$4</c:f>
              <c:strCache>
                <c:ptCount val="1"/>
                <c:pt idx="0">
                  <c:v>shadow-buff</c:v>
                </c:pt>
              </c:strCache>
            </c:strRef>
          </c:tx>
          <c:spPr>
            <a:solidFill>
              <a:srgbClr val="E7A13D"/>
            </a:solidFill>
            <a:ln w="12700" cap="flat">
              <a:noFill/>
              <a:miter lim="400000"/>
            </a:ln>
            <a:effectLst/>
          </c:spPr>
          <c:invertIfNegative val="0"/>
          <c:cat>
            <c:strRef>
              <c:f>Sheet1!$B$1:$D$1</c:f>
              <c:strCache>
                <c:ptCount val="3"/>
                <c:pt idx="0">
                  <c:v>alone</c:v>
                </c:pt>
                <c:pt idx="1">
                  <c:v>with netperf</c:v>
                </c:pt>
                <c:pt idx="2">
                  <c:v>shadow-buff: with netperf</c:v>
                </c:pt>
              </c:strCache>
            </c:strRef>
          </c:cat>
          <c:val>
            <c:numRef>
              <c:f>Sheet1!$B$4:$D$4</c:f>
              <c:numCache>
                <c:formatCode>General</c:formatCode>
                <c:ptCount val="3"/>
                <c:pt idx="2">
                  <c:v>68</c:v>
                </c:pt>
              </c:numCache>
            </c:numRef>
          </c:val>
          <c:extLst>
            <c:ext xmlns:c16="http://schemas.microsoft.com/office/drawing/2014/chart" uri="{C3380CC4-5D6E-409C-BE32-E72D297353CC}">
              <c16:uniqueId val="{00000002-EF26-4200-A689-889DBE86DDA8}"/>
            </c:ext>
          </c:extLst>
        </c:ser>
        <c:dLbls>
          <c:showLegendKey val="0"/>
          <c:showVal val="0"/>
          <c:showCatName val="0"/>
          <c:showSerName val="0"/>
          <c:showPercent val="0"/>
          <c:showBubbleSize val="0"/>
        </c:dLbls>
        <c:gapWidth val="17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3400" b="0" i="0" u="none" strike="noStrike">
                <a:solidFill>
                  <a:srgbClr val="000000"/>
                </a:solidFill>
                <a:latin typeface="Helvetica Light"/>
              </a:defRPr>
            </a:pPr>
            <a:endParaRPr lang="en-US"/>
          </a:p>
        </c:txPr>
        <c:crossAx val="2094734553"/>
        <c:crosses val="autoZero"/>
        <c:auto val="1"/>
        <c:lblAlgn val="ctr"/>
        <c:lblOffset val="100"/>
        <c:noMultiLvlLbl val="1"/>
      </c:catAx>
      <c:valAx>
        <c:axId val="2094734553"/>
        <c:scaling>
          <c:orientation val="minMax"/>
          <c:max val="90"/>
          <c:min val="0"/>
        </c:scaling>
        <c:delete val="0"/>
        <c:axPos val="l"/>
        <c:majorGridlines>
          <c:spPr>
            <a:ln w="12700" cap="flat">
              <a:solidFill>
                <a:srgbClr val="929292"/>
              </a:solidFill>
              <a:custDash>
                <a:ds d="200000" sp="200000"/>
              </a:custDash>
              <a:miter lim="400000"/>
            </a:ln>
          </c:spPr>
        </c:majorGridlines>
        <c:title>
          <c:tx>
            <c:rich>
              <a:bodyPr rot="-5400000"/>
              <a:lstStyle/>
              <a:p>
                <a:pPr>
                  <a:defRPr sz="3800" b="0" i="0" u="none" strike="noStrike">
                    <a:solidFill>
                      <a:srgbClr val="000000"/>
                    </a:solidFill>
                    <a:latin typeface="Helvetica Light"/>
                  </a:defRPr>
                </a:pPr>
                <a:r>
                  <a:rPr lang="en-US" sz="3800" b="0" i="0" u="none" strike="noStrike">
                    <a:solidFill>
                      <a:srgbClr val="000000"/>
                    </a:solidFill>
                    <a:latin typeface="Helvetica Light"/>
                  </a:rPr>
                  <a:t>Completion time (sec)</a:t>
                </a:r>
              </a:p>
            </c:rich>
          </c:tx>
          <c:overlay val="1"/>
        </c:title>
        <c:numFmt formatCode="0_);\(0\)" sourceLinked="0"/>
        <c:majorTickMark val="none"/>
        <c:minorTickMark val="none"/>
        <c:tickLblPos val="nextTo"/>
        <c:spPr>
          <a:ln w="12700" cap="flat">
            <a:noFill/>
            <a:prstDash val="solid"/>
            <a:miter lim="400000"/>
          </a:ln>
        </c:spPr>
        <c:txPr>
          <a:bodyPr rot="0"/>
          <a:lstStyle/>
          <a:p>
            <a:pPr>
              <a:defRPr sz="3000" b="0" i="0" u="none" strike="noStrike">
                <a:solidFill>
                  <a:srgbClr val="000000"/>
                </a:solidFill>
                <a:latin typeface="Helvetica Light"/>
              </a:defRPr>
            </a:pPr>
            <a:endParaRPr lang="en-US"/>
          </a:p>
        </c:txPr>
        <c:crossAx val="2094734552"/>
        <c:crosses val="autoZero"/>
        <c:crossBetween val="between"/>
        <c:majorUnit val="22.5"/>
        <c:minorUnit val="1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9.9195699999999998E-2"/>
          <c:y val="9.2993500000000007E-2"/>
          <c:w val="0.89580400000000004"/>
          <c:h val="0.67207600000000001"/>
        </c:manualLayout>
      </c:layout>
      <c:barChart>
        <c:barDir val="col"/>
        <c:grouping val="clustered"/>
        <c:varyColors val="0"/>
        <c:ser>
          <c:idx val="0"/>
          <c:order val="0"/>
          <c:tx>
            <c:strRef>
              <c:f>Sheet1!$B$1</c:f>
              <c:strCache>
                <c:ptCount val="1"/>
                <c:pt idx="0">
                  <c:v>no iommu</c:v>
                </c:pt>
              </c:strCache>
            </c:strRef>
          </c:tx>
          <c:spPr>
            <a:solidFill>
              <a:srgbClr val="2E578C"/>
            </a:solidFill>
            <a:ln w="12700" cap="flat">
              <a:noFill/>
              <a:miter lim="400000"/>
            </a:ln>
            <a:effectLst/>
          </c:spPr>
          <c:invertIfNegative val="0"/>
          <c:cat>
            <c:strRef>
              <c:f>Sheet1!$A$2:$A$3</c:f>
              <c:strCache>
                <c:ptCount val="2"/>
                <c:pt idx="0">
                  <c:v>Transmit</c:v>
                </c:pt>
                <c:pt idx="1">
                  <c:v>Receive</c:v>
                </c:pt>
              </c:strCache>
            </c:strRef>
          </c:cat>
          <c:val>
            <c:numRef>
              <c:f>Sheet1!$B$2:$B$3</c:f>
              <c:numCache>
                <c:formatCode>General</c:formatCode>
                <c:ptCount val="2"/>
                <c:pt idx="0">
                  <c:v>73</c:v>
                </c:pt>
                <c:pt idx="1">
                  <c:v>62</c:v>
                </c:pt>
              </c:numCache>
            </c:numRef>
          </c:val>
          <c:extLst>
            <c:ext xmlns:c16="http://schemas.microsoft.com/office/drawing/2014/chart" uri="{C3380CC4-5D6E-409C-BE32-E72D297353CC}">
              <c16:uniqueId val="{00000000-750F-4513-BD84-D74E041666D4}"/>
            </c:ext>
          </c:extLst>
        </c:ser>
        <c:ser>
          <c:idx val="1"/>
          <c:order val="1"/>
          <c:tx>
            <c:strRef>
              <c:f>Sheet1!$C$1</c:f>
              <c:strCache>
                <c:ptCount val="1"/>
                <c:pt idx="0">
                  <c:v>damn</c:v>
                </c:pt>
              </c:strCache>
            </c:strRef>
          </c:tx>
          <c:spPr>
            <a:solidFill>
              <a:srgbClr val="5D9648"/>
            </a:solidFill>
            <a:ln w="12700" cap="flat">
              <a:noFill/>
              <a:miter lim="400000"/>
            </a:ln>
            <a:effectLst/>
          </c:spPr>
          <c:invertIfNegative val="0"/>
          <c:cat>
            <c:strRef>
              <c:f>Sheet1!$A$2:$A$3</c:f>
              <c:strCache>
                <c:ptCount val="2"/>
                <c:pt idx="0">
                  <c:v>Transmit</c:v>
                </c:pt>
                <c:pt idx="1">
                  <c:v>Receive</c:v>
                </c:pt>
              </c:strCache>
            </c:strRef>
          </c:cat>
          <c:val>
            <c:numRef>
              <c:f>Sheet1!$C$2:$C$3</c:f>
              <c:numCache>
                <c:formatCode>General</c:formatCode>
                <c:ptCount val="2"/>
                <c:pt idx="0">
                  <c:v>73</c:v>
                </c:pt>
                <c:pt idx="1">
                  <c:v>62</c:v>
                </c:pt>
              </c:numCache>
            </c:numRef>
          </c:val>
          <c:extLst>
            <c:ext xmlns:c16="http://schemas.microsoft.com/office/drawing/2014/chart" uri="{C3380CC4-5D6E-409C-BE32-E72D297353CC}">
              <c16:uniqueId val="{00000001-750F-4513-BD84-D74E041666D4}"/>
            </c:ext>
          </c:extLst>
        </c:ser>
        <c:ser>
          <c:idx val="2"/>
          <c:order val="2"/>
          <c:tx>
            <c:strRef>
              <c:f>Sheet1!$D$1</c:f>
              <c:strCache>
                <c:ptCount val="1"/>
                <c:pt idx="0">
                  <c:v>shadow-buff</c:v>
                </c:pt>
              </c:strCache>
            </c:strRef>
          </c:tx>
          <c:spPr>
            <a:solidFill>
              <a:srgbClr val="E7A13D"/>
            </a:solidFill>
            <a:ln w="12700" cap="flat">
              <a:noFill/>
              <a:miter lim="400000"/>
            </a:ln>
            <a:effectLst/>
          </c:spPr>
          <c:invertIfNegative val="0"/>
          <c:cat>
            <c:strRef>
              <c:f>Sheet1!$A$2:$A$3</c:f>
              <c:strCache>
                <c:ptCount val="2"/>
                <c:pt idx="0">
                  <c:v>Transmit</c:v>
                </c:pt>
                <c:pt idx="1">
                  <c:v>Receive</c:v>
                </c:pt>
              </c:strCache>
            </c:strRef>
          </c:cat>
          <c:val>
            <c:numRef>
              <c:f>Sheet1!$D$2:$D$3</c:f>
              <c:numCache>
                <c:formatCode>General</c:formatCode>
                <c:ptCount val="2"/>
                <c:pt idx="0">
                  <c:v>43</c:v>
                </c:pt>
                <c:pt idx="1">
                  <c:v>23.5</c:v>
                </c:pt>
              </c:numCache>
            </c:numRef>
          </c:val>
          <c:extLst>
            <c:ext xmlns:c16="http://schemas.microsoft.com/office/drawing/2014/chart" uri="{C3380CC4-5D6E-409C-BE32-E72D297353CC}">
              <c16:uniqueId val="{00000002-750F-4513-BD84-D74E041666D4}"/>
            </c:ext>
          </c:extLst>
        </c:ser>
        <c:dLbls>
          <c:showLegendKey val="0"/>
          <c:showVal val="0"/>
          <c:showCatName val="0"/>
          <c:showSerName val="0"/>
          <c:showPercent val="0"/>
          <c:showBubbleSize val="0"/>
        </c:dLbls>
        <c:gapWidth val="70"/>
        <c:overlap val="-7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3800" b="0" i="0" u="none" strike="noStrike">
                <a:solidFill>
                  <a:srgbClr val="000000"/>
                </a:solidFill>
                <a:latin typeface="Helvetica Ligh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929292"/>
              </a:solidFill>
              <a:custDash>
                <a:ds d="200000" sp="200000"/>
              </a:custDash>
              <a:miter lim="400000"/>
            </a:ln>
          </c:spPr>
        </c:majorGridlines>
        <c:title>
          <c:tx>
            <c:rich>
              <a:bodyPr rot="-5400000"/>
              <a:lstStyle/>
              <a:p>
                <a:pPr>
                  <a:defRPr sz="4200" b="0" i="0" u="none" strike="noStrike">
                    <a:solidFill>
                      <a:srgbClr val="000000"/>
                    </a:solidFill>
                    <a:latin typeface="Helvetica Light"/>
                  </a:defRPr>
                </a:pPr>
                <a:r>
                  <a:rPr lang="en-US" sz="4200" b="0" i="0" u="none" strike="noStrike">
                    <a:solidFill>
                      <a:srgbClr val="000000"/>
                    </a:solidFill>
                    <a:latin typeface="Helvetica Light"/>
                  </a:rPr>
                  <a:t>Gb/s</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1800" b="0" i="0" u="none" strike="noStrike">
                <a:solidFill>
                  <a:srgbClr val="000000"/>
                </a:solidFill>
                <a:latin typeface="Helvetica Light"/>
              </a:defRPr>
            </a:pPr>
            <a:endParaRPr lang="en-US"/>
          </a:p>
        </c:txPr>
        <c:crossAx val="2094734552"/>
        <c:crosses val="autoZero"/>
        <c:crossBetween val="between"/>
        <c:majorUnit val="16"/>
        <c:minorUnit val="8"/>
      </c:valAx>
      <c:spPr>
        <a:noFill/>
        <a:ln w="12700" cap="flat">
          <a:solidFill>
            <a:srgbClr val="000000"/>
          </a:solidFill>
          <a:prstDash val="solid"/>
          <a:miter lim="400000"/>
        </a:ln>
        <a:effectLst/>
      </c:spPr>
    </c:plotArea>
    <c:legend>
      <c:legendPos val="b"/>
      <c:layout>
        <c:manualLayout>
          <c:xMode val="edge"/>
          <c:yMode val="edge"/>
          <c:x val="0.105459"/>
          <c:y val="0.88641999999999999"/>
          <c:w val="0.859734"/>
          <c:h val="0.11358"/>
        </c:manualLayout>
      </c:layout>
      <c:overlay val="1"/>
      <c:spPr>
        <a:noFill/>
        <a:ln w="12700" cap="flat">
          <a:noFill/>
          <a:miter lim="400000"/>
        </a:ln>
        <a:effectLst/>
      </c:spPr>
      <c:txPr>
        <a:bodyPr rot="0"/>
        <a:lstStyle/>
        <a:p>
          <a:pPr>
            <a:defRPr sz="4200" b="0" i="0" u="none" strike="noStrike">
              <a:solidFill>
                <a:srgbClr val="000000"/>
              </a:solidFill>
              <a:latin typeface="Helvetica Light"/>
            </a:defRPr>
          </a:pPr>
          <a:endParaRPr lang="en-US"/>
        </a:p>
      </c:txPr>
    </c:legend>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4210599999999999"/>
          <c:y val="6.4998E-2"/>
          <c:w val="0.71776799999999996"/>
          <c:h val="0.58042800000000006"/>
        </c:manualLayout>
      </c:layout>
      <c:barChart>
        <c:barDir val="col"/>
        <c:grouping val="clustered"/>
        <c:varyColors val="0"/>
        <c:ser>
          <c:idx val="0"/>
          <c:order val="0"/>
          <c:tx>
            <c:v/>
          </c:tx>
          <c:spPr>
            <a:solidFill>
              <a:srgbClr val="2E578C"/>
            </a:solidFill>
            <a:ln w="12700" cap="flat">
              <a:noFill/>
              <a:miter lim="400000"/>
            </a:ln>
            <a:effectLst/>
          </c:spPr>
          <c:invertIfNegative val="0"/>
          <c:dPt>
            <c:idx val="0"/>
            <c:invertIfNegative val="1"/>
            <c:bubble3D val="0"/>
            <c:extLst>
              <c:ext xmlns:c16="http://schemas.microsoft.com/office/drawing/2014/chart" uri="{C3380CC4-5D6E-409C-BE32-E72D297353CC}">
                <c16:uniqueId val="{00000001-A93C-467A-9427-81859E616B41}"/>
              </c:ext>
            </c:extLst>
          </c:dPt>
          <c:dPt>
            <c:idx val="1"/>
            <c:invertIfNegative val="1"/>
            <c:bubble3D val="0"/>
            <c:spPr>
              <a:solidFill>
                <a:srgbClr val="5D9648"/>
              </a:solidFill>
              <a:ln w="12700" cap="flat">
                <a:noFill/>
                <a:miter lim="400000"/>
              </a:ln>
              <a:effectLst/>
            </c:spPr>
            <c:extLst>
              <c:ext xmlns:c16="http://schemas.microsoft.com/office/drawing/2014/chart" uri="{C3380CC4-5D6E-409C-BE32-E72D297353CC}">
                <c16:uniqueId val="{00000003-A93C-467A-9427-81859E616B41}"/>
              </c:ext>
            </c:extLst>
          </c:dPt>
          <c:dPt>
            <c:idx val="2"/>
            <c:invertIfNegative val="1"/>
            <c:bubble3D val="0"/>
            <c:spPr>
              <a:solidFill>
                <a:srgbClr val="E7A13D"/>
              </a:solidFill>
              <a:ln w="12700" cap="flat">
                <a:noFill/>
                <a:miter lim="400000"/>
              </a:ln>
              <a:effectLst/>
            </c:spPr>
            <c:extLst>
              <c:ext xmlns:c16="http://schemas.microsoft.com/office/drawing/2014/chart" uri="{C3380CC4-5D6E-409C-BE32-E72D297353CC}">
                <c16:uniqueId val="{00000005-A93C-467A-9427-81859E616B41}"/>
              </c:ext>
            </c:extLst>
          </c:dPt>
          <c:cat>
            <c:strLit>
              <c:ptCount val="3"/>
              <c:pt idx="0">
                <c:v>no-iommu</c:v>
              </c:pt>
              <c:pt idx="1">
                <c:v>damn</c:v>
              </c:pt>
              <c:pt idx="2">
                <c:v>shadow-buff</c:v>
              </c:pt>
            </c:strLit>
          </c:cat>
          <c:val>
            <c:numLit>
              <c:formatCode>General</c:formatCode>
              <c:ptCount val="3"/>
              <c:pt idx="0">
                <c:v>100</c:v>
              </c:pt>
              <c:pt idx="1">
                <c:v>100</c:v>
              </c:pt>
              <c:pt idx="2">
                <c:v>100</c:v>
              </c:pt>
            </c:numLit>
          </c:val>
          <c:extLst>
            <c:ext xmlns:c16="http://schemas.microsoft.com/office/drawing/2014/chart" uri="{C3380CC4-5D6E-409C-BE32-E72D297353CC}">
              <c16:uniqueId val="{00000006-A93C-467A-9427-81859E616B41}"/>
            </c:ext>
          </c:extLst>
        </c:ser>
        <c:dLbls>
          <c:showLegendKey val="0"/>
          <c:showVal val="0"/>
          <c:showCatName val="0"/>
          <c:showSerName val="0"/>
          <c:showPercent val="0"/>
          <c:showBubbleSize val="0"/>
        </c:dLbls>
        <c:gapWidth val="70"/>
        <c:overlap val="-7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2700000"/>
          <a:lstStyle/>
          <a:p>
            <a:pPr>
              <a:defRPr sz="3200" b="0" i="0" u="none" strike="noStrike">
                <a:solidFill>
                  <a:srgbClr val="000000"/>
                </a:solidFill>
                <a:latin typeface="Helvetica Light"/>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929292"/>
              </a:solidFill>
              <a:custDash>
                <a:ds d="200000" sp="200000"/>
              </a:custDash>
              <a:miter lim="400000"/>
            </a:ln>
          </c:spPr>
        </c:majorGridlines>
        <c:title>
          <c:tx>
            <c:rich>
              <a:bodyPr rot="-5400000"/>
              <a:lstStyle/>
              <a:p>
                <a:pPr>
                  <a:defRPr sz="3200" b="0" i="0" u="none" strike="noStrike">
                    <a:solidFill>
                      <a:srgbClr val="000000"/>
                    </a:solidFill>
                    <a:latin typeface="Helvetica Light"/>
                  </a:defRPr>
                </a:pPr>
                <a:r>
                  <a:rPr lang="en-US" sz="3200" b="0" i="0" u="none" strike="noStrike">
                    <a:solidFill>
                      <a:srgbClr val="000000"/>
                    </a:solidFill>
                    <a:latin typeface="Helvetica Light"/>
                  </a:rPr>
                  <a:t>Gb/s</a:t>
                </a:r>
              </a:p>
            </c:rich>
          </c:tx>
          <c:overlay val="1"/>
        </c:title>
        <c:numFmt formatCode="0_);\(0\)" sourceLinked="0"/>
        <c:majorTickMark val="none"/>
        <c:minorTickMark val="none"/>
        <c:tickLblPos val="nextTo"/>
        <c:spPr>
          <a:ln w="12700" cap="flat">
            <a:noFill/>
            <a:prstDash val="solid"/>
            <a:miter lim="400000"/>
          </a:ln>
        </c:spPr>
        <c:txPr>
          <a:bodyPr rot="0"/>
          <a:lstStyle/>
          <a:p>
            <a:pPr>
              <a:defRPr sz="2600" b="0" i="0" u="none" strike="noStrike">
                <a:solidFill>
                  <a:srgbClr val="000000"/>
                </a:solidFill>
                <a:latin typeface="Helvetica Light"/>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4854799999999999"/>
          <c:y val="6.5024100000000001E-2"/>
          <c:w val="0.71563200000000005"/>
          <c:h val="0.58026500000000003"/>
        </c:manualLayout>
      </c:layout>
      <c:barChart>
        <c:barDir val="col"/>
        <c:grouping val="clustered"/>
        <c:varyColors val="0"/>
        <c:ser>
          <c:idx val="0"/>
          <c:order val="0"/>
          <c:tx>
            <c:v/>
          </c:tx>
          <c:spPr>
            <a:solidFill>
              <a:srgbClr val="2E578C"/>
            </a:solidFill>
            <a:ln w="12700" cap="flat">
              <a:noFill/>
              <a:miter lim="400000"/>
            </a:ln>
            <a:effectLst/>
          </c:spPr>
          <c:invertIfNegative val="0"/>
          <c:dPt>
            <c:idx val="0"/>
            <c:invertIfNegative val="1"/>
            <c:bubble3D val="0"/>
            <c:extLst>
              <c:ext xmlns:c16="http://schemas.microsoft.com/office/drawing/2014/chart" uri="{C3380CC4-5D6E-409C-BE32-E72D297353CC}">
                <c16:uniqueId val="{00000001-45CC-4F5B-865B-5A04F44CB0A0}"/>
              </c:ext>
            </c:extLst>
          </c:dPt>
          <c:dPt>
            <c:idx val="1"/>
            <c:invertIfNegative val="1"/>
            <c:bubble3D val="0"/>
            <c:spPr>
              <a:solidFill>
                <a:srgbClr val="5D9648"/>
              </a:solidFill>
              <a:ln w="12700" cap="flat">
                <a:noFill/>
                <a:miter lim="400000"/>
              </a:ln>
              <a:effectLst/>
            </c:spPr>
            <c:extLst>
              <c:ext xmlns:c16="http://schemas.microsoft.com/office/drawing/2014/chart" uri="{C3380CC4-5D6E-409C-BE32-E72D297353CC}">
                <c16:uniqueId val="{00000003-45CC-4F5B-865B-5A04F44CB0A0}"/>
              </c:ext>
            </c:extLst>
          </c:dPt>
          <c:dPt>
            <c:idx val="2"/>
            <c:invertIfNegative val="1"/>
            <c:bubble3D val="0"/>
            <c:spPr>
              <a:solidFill>
                <a:srgbClr val="E7A13D"/>
              </a:solidFill>
              <a:ln w="12700" cap="flat">
                <a:noFill/>
                <a:miter lim="400000"/>
              </a:ln>
              <a:effectLst/>
            </c:spPr>
            <c:extLst>
              <c:ext xmlns:c16="http://schemas.microsoft.com/office/drawing/2014/chart" uri="{C3380CC4-5D6E-409C-BE32-E72D297353CC}">
                <c16:uniqueId val="{00000005-45CC-4F5B-865B-5A04F44CB0A0}"/>
              </c:ext>
            </c:extLst>
          </c:dPt>
          <c:cat>
            <c:strLit>
              <c:ptCount val="3"/>
              <c:pt idx="0">
                <c:v>no-iommu</c:v>
              </c:pt>
              <c:pt idx="1">
                <c:v>damn</c:v>
              </c:pt>
              <c:pt idx="2">
                <c:v>shadow-buff</c:v>
              </c:pt>
            </c:strLit>
          </c:cat>
          <c:val>
            <c:numLit>
              <c:formatCode>General</c:formatCode>
              <c:ptCount val="3"/>
              <c:pt idx="0">
                <c:v>0.15</c:v>
              </c:pt>
              <c:pt idx="1">
                <c:v>0.15</c:v>
              </c:pt>
              <c:pt idx="2">
                <c:v>0.27</c:v>
              </c:pt>
            </c:numLit>
          </c:val>
          <c:extLst>
            <c:ext xmlns:c16="http://schemas.microsoft.com/office/drawing/2014/chart" uri="{C3380CC4-5D6E-409C-BE32-E72D297353CC}">
              <c16:uniqueId val="{00000006-45CC-4F5B-865B-5A04F44CB0A0}"/>
            </c:ext>
          </c:extLst>
        </c:ser>
        <c:dLbls>
          <c:showLegendKey val="0"/>
          <c:showVal val="0"/>
          <c:showCatName val="0"/>
          <c:showSerName val="0"/>
          <c:showPercent val="0"/>
          <c:showBubbleSize val="0"/>
        </c:dLbls>
        <c:gapWidth val="70"/>
        <c:overlap val="-7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2700000"/>
          <a:lstStyle/>
          <a:p>
            <a:pPr>
              <a:defRPr sz="3200" b="0" i="0" u="none" strike="noStrike">
                <a:solidFill>
                  <a:srgbClr val="000000"/>
                </a:solidFill>
                <a:latin typeface="Helvetica Light"/>
              </a:defRPr>
            </a:pPr>
            <a:endParaRPr lang="en-US"/>
          </a:p>
        </c:txPr>
        <c:crossAx val="2094734553"/>
        <c:crosses val="autoZero"/>
        <c:auto val="1"/>
        <c:lblAlgn val="ctr"/>
        <c:lblOffset val="100"/>
        <c:noMultiLvlLbl val="1"/>
      </c:catAx>
      <c:valAx>
        <c:axId val="2094734553"/>
        <c:scaling>
          <c:orientation val="minMax"/>
          <c:max val="0.3"/>
          <c:min val="0"/>
        </c:scaling>
        <c:delete val="0"/>
        <c:axPos val="l"/>
        <c:majorGridlines>
          <c:spPr>
            <a:ln w="12700" cap="flat">
              <a:solidFill>
                <a:srgbClr val="929292"/>
              </a:solidFill>
              <a:custDash>
                <a:ds d="200000" sp="200000"/>
              </a:custDash>
              <a:miter lim="400000"/>
            </a:ln>
          </c:spPr>
        </c:majorGridlines>
        <c:title>
          <c:tx>
            <c:rich>
              <a:bodyPr rot="-5400000"/>
              <a:lstStyle/>
              <a:p>
                <a:pPr>
                  <a:defRPr sz="3000" b="0" i="0" u="none" strike="noStrike">
                    <a:solidFill>
                      <a:srgbClr val="000000"/>
                    </a:solidFill>
                    <a:latin typeface="Helvetica Light"/>
                  </a:defRPr>
                </a:pPr>
                <a:r>
                  <a:rPr lang="en-US" sz="3000" b="0" i="0" u="none" strike="noStrike">
                    <a:solidFill>
                      <a:srgbClr val="000000"/>
                    </a:solidFill>
                    <a:latin typeface="Helvetica Light"/>
                  </a:rPr>
                  <a:t>CPU</a:t>
                </a:r>
              </a:p>
            </c:rich>
          </c:tx>
          <c:overlay val="1"/>
        </c:title>
        <c:numFmt formatCode="0%" sourceLinked="0"/>
        <c:majorTickMark val="none"/>
        <c:minorTickMark val="none"/>
        <c:tickLblPos val="nextTo"/>
        <c:spPr>
          <a:ln w="12700" cap="flat">
            <a:noFill/>
            <a:prstDash val="solid"/>
            <a:miter lim="400000"/>
          </a:ln>
        </c:spPr>
        <c:txPr>
          <a:bodyPr rot="0"/>
          <a:lstStyle/>
          <a:p>
            <a:pPr>
              <a:defRPr sz="2600" b="0" i="0" u="none" strike="noStrike">
                <a:solidFill>
                  <a:srgbClr val="000000"/>
                </a:solidFill>
                <a:latin typeface="Helvetica Light"/>
              </a:defRPr>
            </a:pPr>
            <a:endParaRPr lang="en-US"/>
          </a:p>
        </c:txPr>
        <c:crossAx val="2094734552"/>
        <c:crosses val="autoZero"/>
        <c:crossBetween val="between"/>
        <c:majorUnit val="7.4999999999999997E-2"/>
        <c:minorUnit val="3.7499999999999999E-2"/>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381000" y="685800"/>
            <a:ext cx="6096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xfrm>
            <a:off x="381000" y="685800"/>
            <a:ext cx="6096000" cy="3429000"/>
          </a:xfrm>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rPr dirty="0"/>
              <a:t>Hi, my name is Alex for the past three years I was working on the Pathway project, with Israel. And now I’m currently at the </a:t>
            </a:r>
            <a:r>
              <a:rPr dirty="0" err="1"/>
              <a:t>Veclocloud</a:t>
            </a:r>
            <a:r>
              <a:rPr dirty="0"/>
              <a:t> CTO office, and.</a:t>
            </a:r>
          </a:p>
          <a:p>
            <a:r>
              <a:rPr dirty="0"/>
              <a:t>Today I will present a paper we have submitted to us21 About DMA attacks. This work has three VRG co-authors and a prior VRG intern.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xfrm>
            <a:off x="381000" y="685800"/>
            <a:ext cx="6096000" cy="3429000"/>
          </a:xfrm>
          <a:prstGeom prst="rect">
            <a:avLst/>
          </a:prstGeom>
        </p:spPr>
        <p:txBody>
          <a:bodyPr/>
          <a:lstStyle/>
          <a:p>
            <a:endParaRPr/>
          </a:p>
        </p:txBody>
      </p:sp>
      <p:sp>
        <p:nvSpPr>
          <p:cNvPr id="391" name="Shape 391"/>
          <p:cNvSpPr>
            <a:spLocks noGrp="1"/>
          </p:cNvSpPr>
          <p:nvPr>
            <p:ph type="body" sz="quarter" idx="1"/>
          </p:nvPr>
        </p:nvSpPr>
        <p:spPr>
          <a:prstGeom prst="rect">
            <a:avLst/>
          </a:prstGeom>
        </p:spPr>
        <p:txBody>
          <a:bodyPr/>
          <a:lstStyle/>
          <a:p>
            <a:r>
              <a:t>We introduce the four types of sub-page vulnerability.  Type A (+) when the mapped 32 bytes allowed access to the callback-pointer. Type B (+) when a Kernel data structure was exposed. Type A is a driver design choice and Type B is core OS API, that the driver uses. And the colocation of the two data structures resulted in Type C vulnerability, that creates privilege escalation. These are fully deterministic and can be found with static code analysis - as we show next. The final (+) is incidental where a non I/O object was allocated from a page that contains a mapped I/O object. Luckily these can also be detected - as we also demonstrate.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xfrm>
            <a:off x="381000" y="685800"/>
            <a:ext cx="6096000" cy="3429000"/>
          </a:xfrm>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t>Lets show an example, in a generic nvme over fc driver.  This Broadcom FC device is one example of a relevant device. In this fc_init_request function, namely when you plug an FC cable into this device, a dialog via DMA is initiated. The function maps this command (+) structure 96 Bytes to be read by the client. And also (+) this response a data structure of 32 Bytes to be written by the client.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xfrm>
            <a:off x="381000" y="685800"/>
            <a:ext cx="6096000" cy="3429000"/>
          </a:xfrm>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t>Looking at what was mapped we see that the two data structures are adjacent(+).</a:t>
            </a:r>
          </a:p>
          <a:p>
            <a:r>
              <a:t>Now what happened is that the two dma-mapp commands created two different IOVAs, each with different access permissions but to the the same physical page. Allowing Read and write access to the whole 4KB page, and all the data structure that reside on this page. This one and the Kernel request data structure that precedes it. And Including this nested data structure(+). A data structure that contains a callback pointer, which if modified will result in a malicious code being executed with kernel permissions.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r>
              <a:t>Now, lets discuss an attacker, just like a human criminal an attacker needs three things. Means motive and opportunity.</a:t>
            </a:r>
          </a:p>
          <a:p>
            <a:r>
              <a:t>Means in this case is a write access to a callback pointer. </a:t>
            </a:r>
          </a:p>
          <a:p>
            <a:r>
              <a:t>Motive is a KVA of a malicious buffer. This is the code for what ever the device ‘wants’ to execute with kernel privileges. And it needs the CPU address rather than an IOVA. This is the value that will be used to overwrite the callback-pointer. And an opportunity, namely we don’t want the CPU to modify the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In our work we built a static analysis tool. That searches for Means, an access to a callback pointer. Attempting to exploit type A vulnerability some type B vulnerabilities (these that we know of). This is an example of the tools output. (1)The tool works recursively from a target function. In this case dma_map_single and were looking for the mapped buffer.(+)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1699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noRot="1" noChangeAspect="1"/>
          </p:cNvSpPr>
          <p:nvPr>
            <p:ph type="sldImg"/>
          </p:nvPr>
        </p:nvSpPr>
        <p:spPr>
          <a:xfrm>
            <a:off x="381000" y="685800"/>
            <a:ext cx="6096000" cy="3429000"/>
          </a:xfrm>
          <a:prstGeom prst="rect">
            <a:avLst/>
          </a:prstGeom>
        </p:spPr>
        <p:txBody>
          <a:bodyPr/>
          <a:lstStyle/>
          <a:p>
            <a:endParaRPr/>
          </a:p>
        </p:txBody>
      </p:sp>
      <p:sp>
        <p:nvSpPr>
          <p:cNvPr id="609" name="Shape 609"/>
          <p:cNvSpPr>
            <a:spLocks noGrp="1"/>
          </p:cNvSpPr>
          <p:nvPr>
            <p:ph type="body" sz="quarter" idx="1"/>
          </p:nvPr>
        </p:nvSpPr>
        <p:spPr>
          <a:prstGeom prst="rect">
            <a:avLst/>
          </a:prstGeom>
        </p:spPr>
        <p:txBody>
          <a:bodyPr/>
          <a:lstStyle/>
          <a:p>
            <a:r>
              <a:t>This was reported by Wikileaks several years ago, and reportedly was used by these state actors. And, Im confident that the US government, China and Russia have their own versions.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xfrm>
            <a:off x="381000" y="685800"/>
            <a:ext cx="6096000" cy="3429000"/>
          </a:xfrm>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Hello, my name is Alex and I would like to present today our work  “Overhead-Free IOMMU Protection for Networking”.  </a:t>
            </a:r>
          </a:p>
          <a:p>
            <a:r>
              <a:t>This work was done by me , Igor Smolyar, Adam Morrison and Dan Tsafrir.</a:t>
            </a:r>
          </a:p>
          <a:p>
            <a:r>
              <a:t>It is part of my Ph.d thesis at the Technion. (0:15)</a:t>
            </a:r>
          </a:p>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r>
              <a:t>We will start with the background. (0:15)</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47"/>
          <p:cNvSpPr>
            <a:spLocks noGrp="1" noRot="1" noChangeAspect="1"/>
          </p:cNvSpPr>
          <p:nvPr>
            <p:ph type="sldImg"/>
          </p:nvPr>
        </p:nvSpPr>
        <p:spPr>
          <a:xfrm>
            <a:off x="381000" y="685800"/>
            <a:ext cx="6096000" cy="3429000"/>
          </a:xfrm>
          <a:prstGeom prst="rect">
            <a:avLst/>
          </a:prstGeom>
        </p:spPr>
        <p:txBody>
          <a:bodyPr/>
          <a:lstStyle/>
          <a:p>
            <a:endParaRPr/>
          </a:p>
        </p:txBody>
      </p:sp>
      <p:sp>
        <p:nvSpPr>
          <p:cNvPr id="648" name="Shape 648"/>
          <p:cNvSpPr>
            <a:spLocks noGrp="1"/>
          </p:cNvSpPr>
          <p:nvPr>
            <p:ph type="body" sz="quarter" idx="1"/>
          </p:nvPr>
        </p:nvSpPr>
        <p:spPr>
          <a:prstGeom prst="rect">
            <a:avLst/>
          </a:prstGeom>
        </p:spPr>
        <p:txBody>
          <a:bodyPr/>
          <a:lstStyle/>
          <a:p>
            <a:pPr lvl="3"/>
            <a:r>
              <a:rPr dirty="0"/>
              <a:t>DMA, or direct memory access. Its when, an attached device can access the main memory without involving the </a:t>
            </a:r>
            <a:r>
              <a:rPr dirty="0" err="1"/>
              <a:t>cpu</a:t>
            </a:r>
            <a:r>
              <a:rPr dirty="0"/>
              <a:t>. </a:t>
            </a:r>
          </a:p>
          <a:p>
            <a:pPr lvl="3"/>
            <a:r>
              <a:rPr dirty="0" err="1"/>
              <a:t>Thats</a:t>
            </a:r>
            <a:r>
              <a:rPr dirty="0"/>
              <a:t> Devices like GPUs, SSDs and Network Cards . These devices have their own memory and </a:t>
            </a:r>
            <a:r>
              <a:rPr dirty="0" err="1"/>
              <a:t>cpus</a:t>
            </a:r>
            <a:r>
              <a:rPr dirty="0"/>
              <a:t>(1) and can obviously run their own code.(0:35)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3"/>
            <a:r>
              <a:rPr lang="en-US" dirty="0"/>
              <a:t>DMA, or direct memory access. Its when, an attached device can access the main memory without involving the </a:t>
            </a:r>
            <a:r>
              <a:rPr lang="en-US" dirty="0" err="1"/>
              <a:t>cpu</a:t>
            </a:r>
            <a:r>
              <a:rPr lang="en-US" dirty="0"/>
              <a:t>. </a:t>
            </a:r>
          </a:p>
          <a:p>
            <a:pPr lvl="3"/>
            <a:r>
              <a:rPr lang="en-US" dirty="0" err="1"/>
              <a:t>Thats</a:t>
            </a:r>
            <a:r>
              <a:rPr lang="en-US" dirty="0"/>
              <a:t> Devices like GPUs, SSDs and Network Cards . These devices have their own memory and </a:t>
            </a:r>
            <a:r>
              <a:rPr lang="en-US" dirty="0" err="1"/>
              <a:t>cpus</a:t>
            </a:r>
            <a:r>
              <a:rPr lang="en-US" dirty="0"/>
              <a:t>(1) and can obviously run their own code.(0:35) </a:t>
            </a:r>
          </a:p>
          <a:p>
            <a:endParaRPr lang="en-US" dirty="0"/>
          </a:p>
        </p:txBody>
      </p:sp>
    </p:spTree>
    <p:extLst>
      <p:ext uri="{BB962C8B-B14F-4D97-AF65-F5344CB8AC3E}">
        <p14:creationId xmlns:p14="http://schemas.microsoft.com/office/powerpoint/2010/main" val="783509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65"/>
          <p:cNvSpPr>
            <a:spLocks noGrp="1" noRot="1" noChangeAspect="1"/>
          </p:cNvSpPr>
          <p:nvPr>
            <p:ph type="sldImg"/>
          </p:nvPr>
        </p:nvSpPr>
        <p:spPr>
          <a:xfrm>
            <a:off x="381000" y="685800"/>
            <a:ext cx="6096000" cy="3429000"/>
          </a:xfrm>
          <a:prstGeom prst="rect">
            <a:avLst/>
          </a:prstGeom>
        </p:spPr>
        <p:txBody>
          <a:bodyPr/>
          <a:lstStyle/>
          <a:p>
            <a:endParaRPr/>
          </a:p>
        </p:txBody>
      </p:sp>
      <p:sp>
        <p:nvSpPr>
          <p:cNvPr id="666" name="Shape 666"/>
          <p:cNvSpPr>
            <a:spLocks noGrp="1"/>
          </p:cNvSpPr>
          <p:nvPr>
            <p:ph type="body" sz="quarter" idx="1"/>
          </p:nvPr>
        </p:nvSpPr>
        <p:spPr>
          <a:prstGeom prst="rect">
            <a:avLst/>
          </a:prstGeom>
        </p:spPr>
        <p:txBody>
          <a:bodyPr/>
          <a:lstStyle/>
          <a:p>
            <a:r>
              <a:t>DMA, also allows a malicious device to read or modify sensitive data. This is called a DMA attack. Just an example; these(1) works describe in detail how to get a malicious code running on this (2) popular NIC, even from remote.(1:00) </a:t>
            </a:r>
          </a:p>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noRot="1" noChangeAspect="1"/>
          </p:cNvSpPr>
          <p:nvPr>
            <p:ph type="sldImg"/>
          </p:nvPr>
        </p:nvSpPr>
        <p:spPr>
          <a:xfrm>
            <a:off x="381000" y="685800"/>
            <a:ext cx="6096000" cy="3429000"/>
          </a:xfrm>
          <a:prstGeom prst="rect">
            <a:avLst/>
          </a:prstGeom>
        </p:spPr>
        <p:txBody>
          <a:bodyPr/>
          <a:lstStyle/>
          <a:p>
            <a:endParaRPr/>
          </a:p>
        </p:txBody>
      </p:sp>
      <p:sp>
        <p:nvSpPr>
          <p:cNvPr id="674" name="Shape 674"/>
          <p:cNvSpPr>
            <a:spLocks noGrp="1"/>
          </p:cNvSpPr>
          <p:nvPr>
            <p:ph type="body" sz="quarter" idx="1"/>
          </p:nvPr>
        </p:nvSpPr>
        <p:spPr>
          <a:prstGeom prst="rect">
            <a:avLst/>
          </a:prstGeom>
        </p:spPr>
        <p:txBody>
          <a:bodyPr/>
          <a:lstStyle/>
          <a:p>
            <a:r>
              <a:t>That was 2011, Today, we have open source projects in GitHub. With detailed examples and tutorials that teach how to conduct a DMA attack via the PCIe Bus. (1:20)</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Shape 684"/>
          <p:cNvSpPr>
            <a:spLocks noGrp="1" noRot="1" noChangeAspect="1"/>
          </p:cNvSpPr>
          <p:nvPr>
            <p:ph type="sldImg"/>
          </p:nvPr>
        </p:nvSpPr>
        <p:spPr>
          <a:xfrm>
            <a:off x="381000" y="685800"/>
            <a:ext cx="6096000" cy="3429000"/>
          </a:xfrm>
          <a:prstGeom prst="rect">
            <a:avLst/>
          </a:prstGeom>
        </p:spPr>
        <p:txBody>
          <a:bodyPr/>
          <a:lstStyle/>
          <a:p>
            <a:endParaRPr/>
          </a:p>
        </p:txBody>
      </p:sp>
      <p:sp>
        <p:nvSpPr>
          <p:cNvPr id="685" name="Shape 685"/>
          <p:cNvSpPr>
            <a:spLocks noGrp="1"/>
          </p:cNvSpPr>
          <p:nvPr>
            <p:ph type="body" sz="quarter" idx="1"/>
          </p:nvPr>
        </p:nvSpPr>
        <p:spPr>
          <a:prstGeom prst="rect">
            <a:avLst/>
          </a:prstGeom>
        </p:spPr>
        <p:txBody>
          <a:bodyPr/>
          <a:lstStyle/>
          <a:p>
            <a:r>
              <a:t>To prevent arbitrarily access to the memory, modern systems have IOMMU hardware. The IOMMU works for devices just like the MMU works for processes. It provides virtual memory support for the attached device. Meaning, that the device can access only those pages that are listed in the dedicated I/O page table. This page table is controlled by the OS. So, With an IOMMU, the device (1) can access the main memory only via IO virtual addresses, IOVAs.(01:50) </a:t>
            </a:r>
          </a:p>
          <a:p>
            <a:endParaRPr/>
          </a:p>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Shape 690"/>
          <p:cNvSpPr>
            <a:spLocks noGrp="1" noRot="1" noChangeAspect="1"/>
          </p:cNvSpPr>
          <p:nvPr>
            <p:ph type="sldImg"/>
          </p:nvPr>
        </p:nvSpPr>
        <p:spPr>
          <a:xfrm>
            <a:off x="381000" y="685800"/>
            <a:ext cx="6096000" cy="3429000"/>
          </a:xfrm>
          <a:prstGeom prst="rect">
            <a:avLst/>
          </a:prstGeom>
        </p:spPr>
        <p:txBody>
          <a:bodyPr/>
          <a:lstStyle/>
          <a:p>
            <a:endParaRPr/>
          </a:p>
        </p:txBody>
      </p:sp>
      <p:sp>
        <p:nvSpPr>
          <p:cNvPr id="691" name="Shape 691"/>
          <p:cNvSpPr>
            <a:spLocks noGrp="1"/>
          </p:cNvSpPr>
          <p:nvPr>
            <p:ph type="body" sz="quarter" idx="1"/>
          </p:nvPr>
        </p:nvSpPr>
        <p:spPr>
          <a:prstGeom prst="rect">
            <a:avLst/>
          </a:prstGeom>
        </p:spPr>
        <p:txBody>
          <a:bodyPr/>
          <a:lstStyle/>
          <a:p>
            <a:r>
              <a:t>Now we cover how iommu is used today (2:00)</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hape 696"/>
          <p:cNvSpPr>
            <a:spLocks noGrp="1" noRot="1" noChangeAspect="1"/>
          </p:cNvSpPr>
          <p:nvPr>
            <p:ph type="sldImg"/>
          </p:nvPr>
        </p:nvSpPr>
        <p:spPr>
          <a:xfrm>
            <a:off x="381000" y="685800"/>
            <a:ext cx="6096000" cy="3429000"/>
          </a:xfrm>
          <a:prstGeom prst="rect">
            <a:avLst/>
          </a:prstGeom>
        </p:spPr>
        <p:txBody>
          <a:bodyPr/>
          <a:lstStyle/>
          <a:p>
            <a:endParaRPr/>
          </a:p>
        </p:txBody>
      </p:sp>
      <p:sp>
        <p:nvSpPr>
          <p:cNvPr id="697" name="Shape 697"/>
          <p:cNvSpPr>
            <a:spLocks noGrp="1"/>
          </p:cNvSpPr>
          <p:nvPr>
            <p:ph type="body" sz="quarter" idx="1"/>
          </p:nvPr>
        </p:nvSpPr>
        <p:spPr>
          <a:prstGeom prst="rect">
            <a:avLst/>
          </a:prstGeom>
        </p:spPr>
        <p:txBody>
          <a:bodyPr/>
          <a:lstStyle/>
          <a:p>
            <a:r>
              <a:t>When IOMMU was introduced its was integrated into the existing DMA-API, it was the easiest and most natural place to deploy IOMMU protection. Because the code of the driver does not change.</a:t>
            </a:r>
          </a:p>
          <a:p>
            <a:r>
              <a:t>And everything remains fully backward compatible.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hape 702"/>
          <p:cNvSpPr>
            <a:spLocks noGrp="1" noRot="1" noChangeAspect="1"/>
          </p:cNvSpPr>
          <p:nvPr>
            <p:ph type="sldImg"/>
          </p:nvPr>
        </p:nvSpPr>
        <p:spPr>
          <a:xfrm>
            <a:off x="381000" y="685800"/>
            <a:ext cx="6096000" cy="3429000"/>
          </a:xfrm>
          <a:prstGeom prst="rect">
            <a:avLst/>
          </a:prstGeom>
        </p:spPr>
        <p:txBody>
          <a:bodyPr/>
          <a:lstStyle/>
          <a:p>
            <a:endParaRPr/>
          </a:p>
        </p:txBody>
      </p:sp>
      <p:sp>
        <p:nvSpPr>
          <p:cNvPr id="703" name="Shape 703"/>
          <p:cNvSpPr>
            <a:spLocks noGrp="1"/>
          </p:cNvSpPr>
          <p:nvPr>
            <p:ph type="body" sz="quarter" idx="1"/>
          </p:nvPr>
        </p:nvSpPr>
        <p:spPr>
          <a:prstGeom prst="rect">
            <a:avLst/>
          </a:prstGeom>
        </p:spPr>
        <p:txBody>
          <a:bodyPr/>
          <a:lstStyle/>
          <a:p>
            <a:r>
              <a:t>The latest attempt to solve this issue was presented, by us actually in asplos 16.</a:t>
            </a:r>
          </a:p>
          <a:p>
            <a:r>
              <a:t>Lets go over that solution briefly.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a:spLocks noGrp="1" noRot="1" noChangeAspect="1"/>
          </p:cNvSpPr>
          <p:nvPr>
            <p:ph type="sldImg"/>
          </p:nvPr>
        </p:nvSpPr>
        <p:spPr>
          <a:xfrm>
            <a:off x="381000" y="685800"/>
            <a:ext cx="6096000" cy="3429000"/>
          </a:xfrm>
          <a:prstGeom prst="rect">
            <a:avLst/>
          </a:prstGeom>
        </p:spPr>
        <p:txBody>
          <a:bodyPr/>
          <a:lstStyle/>
          <a:p>
            <a:endParaRPr/>
          </a:p>
        </p:txBody>
      </p:sp>
      <p:sp>
        <p:nvSpPr>
          <p:cNvPr id="712" name="Shape 712"/>
          <p:cNvSpPr>
            <a:spLocks noGrp="1"/>
          </p:cNvSpPr>
          <p:nvPr>
            <p:ph type="body" sz="quarter" idx="1"/>
          </p:nvPr>
        </p:nvSpPr>
        <p:spPr>
          <a:prstGeom prst="rect">
            <a:avLst/>
          </a:prstGeom>
        </p:spPr>
        <p:txBody>
          <a:bodyPr/>
          <a:lstStyle/>
          <a:p>
            <a:r>
              <a:t>shadow-buffers. The basic idea is simple: since the IOTLB invalidations are expensive, avoid them, just don’t Invalidate! Instead, a set of pre allocated and pre-mapped buffers are used. The device can not access anything else. On DMA, the data is copied to these mapped buffers. The overhead of copying has proven to be lower and more scalable than that of updating IOMMU.(5:00)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Shape 740"/>
          <p:cNvSpPr>
            <a:spLocks noGrp="1" noRot="1" noChangeAspect="1"/>
          </p:cNvSpPr>
          <p:nvPr>
            <p:ph type="sldImg"/>
          </p:nvPr>
        </p:nvSpPr>
        <p:spPr>
          <a:xfrm>
            <a:off x="381000" y="685800"/>
            <a:ext cx="6096000" cy="3429000"/>
          </a:xfrm>
          <a:prstGeom prst="rect">
            <a:avLst/>
          </a:prstGeom>
        </p:spPr>
        <p:txBody>
          <a:bodyPr/>
          <a:lstStyle/>
          <a:p>
            <a:endParaRPr/>
          </a:p>
        </p:txBody>
      </p:sp>
      <p:sp>
        <p:nvSpPr>
          <p:cNvPr id="741" name="Shape 741"/>
          <p:cNvSpPr>
            <a:spLocks noGrp="1"/>
          </p:cNvSpPr>
          <p:nvPr>
            <p:ph type="body" sz="quarter" idx="1"/>
          </p:nvPr>
        </p:nvSpPr>
        <p:spPr>
          <a:prstGeom prst="rect">
            <a:avLst/>
          </a:prstGeom>
        </p:spPr>
        <p:txBody>
          <a:bodyPr/>
          <a:lstStyle/>
          <a:p>
            <a:r>
              <a:t>This is the flow. A new buffer which is already mapped is allocated (1).  And on dma-map - The data is copied to the already mapped buffer (2).  There is no Sub-page problem, because we only copy what’s need and the page with secrets is never mapped. Also There is no bottleneck on the iommu HW.  (5:30)</a:t>
            </a:r>
          </a:p>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Shape 752"/>
          <p:cNvSpPr>
            <a:spLocks noGrp="1" noRot="1" noChangeAspect="1"/>
          </p:cNvSpPr>
          <p:nvPr>
            <p:ph type="sldImg"/>
          </p:nvPr>
        </p:nvSpPr>
        <p:spPr>
          <a:xfrm>
            <a:off x="381000" y="685800"/>
            <a:ext cx="6096000" cy="3429000"/>
          </a:xfrm>
          <a:prstGeom prst="rect">
            <a:avLst/>
          </a:prstGeom>
        </p:spPr>
        <p:txBody>
          <a:bodyPr/>
          <a:lstStyle/>
          <a:p>
            <a:endParaRPr/>
          </a:p>
        </p:txBody>
      </p:sp>
      <p:sp>
        <p:nvSpPr>
          <p:cNvPr id="753" name="Shape 753"/>
          <p:cNvSpPr>
            <a:spLocks noGrp="1"/>
          </p:cNvSpPr>
          <p:nvPr>
            <p:ph type="body" sz="quarter" idx="1"/>
          </p:nvPr>
        </p:nvSpPr>
        <p:spPr>
          <a:prstGeom prst="rect">
            <a:avLst/>
          </a:prstGeom>
        </p:spPr>
        <p:txBody>
          <a:bodyPr/>
          <a:lstStyle/>
          <a:p>
            <a:r>
              <a:t>This is the performance with 40GbE, we have seen this graph before. But now we have added the yellow bar which represents shadow-buff performance. </a:t>
            </a:r>
          </a:p>
          <a:p>
            <a:r>
              <a:t>(1)Which are much better for multicore as well.</a:t>
            </a:r>
          </a:p>
          <a:p>
            <a:r>
              <a:t>(5:45)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hape 762"/>
          <p:cNvSpPr>
            <a:spLocks noGrp="1" noRot="1" noChangeAspect="1"/>
          </p:cNvSpPr>
          <p:nvPr>
            <p:ph type="sldImg"/>
          </p:nvPr>
        </p:nvSpPr>
        <p:spPr>
          <a:xfrm>
            <a:off x="381000" y="685800"/>
            <a:ext cx="6096000" cy="3429000"/>
          </a:xfrm>
          <a:prstGeom prst="rect">
            <a:avLst/>
          </a:prstGeom>
        </p:spPr>
        <p:txBody>
          <a:bodyPr/>
          <a:lstStyle/>
          <a:p>
            <a:endParaRPr/>
          </a:p>
        </p:txBody>
      </p:sp>
      <p:sp>
        <p:nvSpPr>
          <p:cNvPr id="763" name="Shape 763"/>
          <p:cNvSpPr>
            <a:spLocks noGrp="1"/>
          </p:cNvSpPr>
          <p:nvPr>
            <p:ph type="body" sz="quarter" idx="1"/>
          </p:nvPr>
        </p:nvSpPr>
        <p:spPr>
          <a:prstGeom prst="rect">
            <a:avLst/>
          </a:prstGeom>
        </p:spPr>
        <p:txBody>
          <a:bodyPr/>
          <a:lstStyle/>
          <a:p>
            <a:r>
              <a:t>With this Intel 40GbE Nic shadow-buffers looks great, but (1) </a:t>
            </a:r>
          </a:p>
          <a:p>
            <a:r>
              <a:t>we got our hands on a new (2) 100GbE nic, lets see what happens (6:00).</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r>
              <a:rPr lang="en-US" dirty="0"/>
              <a:t>DMA, also allows a malicious device to read or modify sensitive data. This is called a DMA attack</a:t>
            </a:r>
            <a:r>
              <a:rPr dirty="0"/>
              <a:t>. It’s a side channel attack where, a malicious DMA capable device  compromises a system. DMA means direct memory access, no CPU involvement. A common capability that(+) </a:t>
            </a:r>
            <a:r>
              <a:rPr dirty="0" err="1"/>
              <a:t>NICs,GPUS</a:t>
            </a:r>
            <a:r>
              <a:rPr dirty="0"/>
              <a:t>, NVME devices have, and many dongles like firewire and thunderbolt.(+) One notorious example is this </a:t>
            </a:r>
            <a:r>
              <a:rPr dirty="0" err="1"/>
              <a:t>FinFireWire</a:t>
            </a:r>
            <a:r>
              <a:rPr dirty="0"/>
              <a:t> unit(+). Basically a Lenovo </a:t>
            </a:r>
            <a:r>
              <a:rPr dirty="0" err="1"/>
              <a:t>Thinkpad</a:t>
            </a:r>
            <a:r>
              <a:rPr dirty="0"/>
              <a:t> with a firewire adapter</a:t>
            </a:r>
            <a:r>
              <a:rPr lang="en-US" dirty="0"/>
              <a:t> that can be used to take over the target machine</a:t>
            </a:r>
            <a:r>
              <a:rPr dirty="0"/>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noRot="1" noChangeAspect="1"/>
          </p:cNvSpPr>
          <p:nvPr>
            <p:ph type="sldImg"/>
          </p:nvPr>
        </p:nvSpPr>
        <p:spPr>
          <a:xfrm>
            <a:off x="381000" y="685800"/>
            <a:ext cx="6096000" cy="3429000"/>
          </a:xfrm>
          <a:prstGeom prst="rect">
            <a:avLst/>
          </a:prstGeom>
        </p:spPr>
        <p:txBody>
          <a:bodyPr/>
          <a:lstStyle/>
          <a:p>
            <a:endParaRPr/>
          </a:p>
        </p:txBody>
      </p:sp>
      <p:sp>
        <p:nvSpPr>
          <p:cNvPr id="772" name="Shape 772"/>
          <p:cNvSpPr>
            <a:spLocks noGrp="1"/>
          </p:cNvSpPr>
          <p:nvPr>
            <p:ph type="body" sz="quarter" idx="1"/>
          </p:nvPr>
        </p:nvSpPr>
        <p:spPr>
          <a:prstGeom prst="rect">
            <a:avLst/>
          </a:prstGeom>
        </p:spPr>
        <p:txBody>
          <a:bodyPr/>
          <a:lstStyle/>
          <a:p>
            <a:r>
              <a:t>With 100Gb/s copying becomes an issue. What we see here is a single core performance for the Connectx-4 NIC with more HW offloads and 9K jumbo frames, the performance numbers are higher even for a single core. And shadow-buffs underperforms significantly(1).</a:t>
            </a:r>
          </a:p>
          <a:p>
            <a:r>
              <a:t>And this is not even the biggest issue. (6:30)</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Shape 786"/>
          <p:cNvSpPr>
            <a:spLocks noGrp="1" noRot="1" noChangeAspect="1"/>
          </p:cNvSpPr>
          <p:nvPr>
            <p:ph type="sldImg"/>
          </p:nvPr>
        </p:nvSpPr>
        <p:spPr>
          <a:xfrm>
            <a:off x="381000" y="685800"/>
            <a:ext cx="6096000" cy="3429000"/>
          </a:xfrm>
          <a:prstGeom prst="rect">
            <a:avLst/>
          </a:prstGeom>
        </p:spPr>
        <p:txBody>
          <a:bodyPr/>
          <a:lstStyle/>
          <a:p>
            <a:endParaRPr/>
          </a:p>
        </p:txBody>
      </p:sp>
      <p:sp>
        <p:nvSpPr>
          <p:cNvPr id="787" name="Shape 787"/>
          <p:cNvSpPr>
            <a:spLocks noGrp="1"/>
          </p:cNvSpPr>
          <p:nvPr>
            <p:ph type="body" sz="quarter" idx="1"/>
          </p:nvPr>
        </p:nvSpPr>
        <p:spPr>
          <a:prstGeom prst="rect">
            <a:avLst/>
          </a:prstGeom>
        </p:spPr>
        <p:txBody>
          <a:bodyPr/>
          <a:lstStyle/>
          <a:p>
            <a:r>
              <a:t>The real problem is how copying effects running processes. In this example we ran a cpu only; Graph500 benchmark. The benchmark attempts to measure Giga-traversed edges per second, its a memory bound benchmark. We ran Graph500 concurrently with a network load on separate cores. 24 cores for the benchmark and 4 cores for the network. The faster the computation ends the better. The application running (1) alone, takes 45 seconds (2). With I/O (3) but without protection the time goes up to 47 seconds (4). But when shadow buffers (5) are used run time is increased(6) by 51%(7), as compared to the time it takes for the application alone.</a:t>
            </a:r>
          </a:p>
          <a:p>
            <a:r>
              <a:t>This is due to the load on the memory controllers. (7:20)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Shape 793"/>
          <p:cNvSpPr>
            <a:spLocks noGrp="1" noRot="1" noChangeAspect="1"/>
          </p:cNvSpPr>
          <p:nvPr>
            <p:ph type="sldImg"/>
          </p:nvPr>
        </p:nvSpPr>
        <p:spPr>
          <a:xfrm>
            <a:off x="381000" y="685800"/>
            <a:ext cx="6096000" cy="3429000"/>
          </a:xfrm>
          <a:prstGeom prst="rect">
            <a:avLst/>
          </a:prstGeom>
        </p:spPr>
        <p:txBody>
          <a:bodyPr/>
          <a:lstStyle/>
          <a:p>
            <a:endParaRPr/>
          </a:p>
        </p:txBody>
      </p:sp>
      <p:sp>
        <p:nvSpPr>
          <p:cNvPr id="794" name="Shape 794"/>
          <p:cNvSpPr>
            <a:spLocks noGrp="1"/>
          </p:cNvSpPr>
          <p:nvPr>
            <p:ph type="body" sz="quarter" idx="1"/>
          </p:nvPr>
        </p:nvSpPr>
        <p:spPr>
          <a:prstGeom prst="rect">
            <a:avLst/>
          </a:prstGeom>
        </p:spPr>
        <p:txBody>
          <a:bodyPr/>
          <a:lstStyle/>
          <a:p>
            <a:r>
              <a:t>Now lets talk about our current solution. (7:30)</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r>
              <a:t>We finally realized that the root cause of all these problems, IS the DMA API, (1) it allows a device to access a memory buffer only during the time interval at which the buffer is mapped. (2) This inherently means that we must do *some* work on map/unmap:  be it the zero-copy (3) with IOMMU(4) update per packet, or (5); copy, with shadow buffers, which gets rid of the IOMMU overhead but replaces it with copying overhead(6).  No matter what you do, providing protection at the DMA API level will always come at a price(7). So we thought (8): maybe we can we relax this API constraint? (8:15)</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Shape 830"/>
          <p:cNvSpPr>
            <a:spLocks noGrp="1" noRot="1" noChangeAspect="1"/>
          </p:cNvSpPr>
          <p:nvPr>
            <p:ph type="sldImg"/>
          </p:nvPr>
        </p:nvSpPr>
        <p:spPr>
          <a:xfrm>
            <a:off x="381000" y="685800"/>
            <a:ext cx="6096000" cy="3429000"/>
          </a:xfrm>
          <a:prstGeom prst="rect">
            <a:avLst/>
          </a:prstGeom>
        </p:spPr>
        <p:txBody>
          <a:bodyPr/>
          <a:lstStyle/>
          <a:p>
            <a:endParaRPr/>
          </a:p>
        </p:txBody>
      </p:sp>
      <p:sp>
        <p:nvSpPr>
          <p:cNvPr id="831" name="Shape 831"/>
          <p:cNvSpPr>
            <a:spLocks noGrp="1"/>
          </p:cNvSpPr>
          <p:nvPr>
            <p:ph type="body" sz="quarter" idx="1"/>
          </p:nvPr>
        </p:nvSpPr>
        <p:spPr>
          <a:prstGeom prst="rect">
            <a:avLst/>
          </a:prstGeom>
        </p:spPr>
        <p:txBody>
          <a:bodyPr/>
          <a:lstStyle/>
          <a:p>
            <a:r>
              <a:t>Our idea in this work is to keep the data mutable by the device even after a DMA unmap. (1+2) This is OK, because anything the device writes after the unmap, it could have just as well written before. The real security guarantee we need  is that once the CPU reads a byte(3), the device (4)must no longer be able to change it. Fortunately, for most bytes, this is actually *already* taken care of, because the network stack will copy the data when send or receive system calls are called.  (9:00)</a:t>
            </a:r>
          </a:p>
          <a:p>
            <a:endParaRPr/>
          </a:p>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r>
              <a:t>The only problem is with those bytes that are read and used by the kernel before returning to the user, like the packet headers. The existence of such read operations creates the possibility of TOCTTOU (1)— or time of check to time of use -- attacks. A TOCTOU attack (2) happens when the data is modified between two CPU reads(3) and thus subverting the kernel(4). Which assumes that the data has not changed between the two reads(5). </a:t>
            </a:r>
          </a:p>
          <a:p>
            <a:r>
              <a:t>For example (6) packet headers(7+8) can be manipulated to bypass a firewall rule.</a:t>
            </a:r>
          </a:p>
          <a:p>
            <a:r>
              <a:t>We have to protect such reads. And I’ll describe how we do this shortly. (09:45)</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Shape 862"/>
          <p:cNvSpPr>
            <a:spLocks noGrp="1" noRot="1" noChangeAspect="1"/>
          </p:cNvSpPr>
          <p:nvPr>
            <p:ph type="sldImg"/>
          </p:nvPr>
        </p:nvSpPr>
        <p:spPr>
          <a:xfrm>
            <a:off x="381000" y="685800"/>
            <a:ext cx="6096000" cy="3429000"/>
          </a:xfrm>
          <a:prstGeom prst="rect">
            <a:avLst/>
          </a:prstGeom>
        </p:spPr>
        <p:txBody>
          <a:bodyPr/>
          <a:lstStyle/>
          <a:p>
            <a:endParaRPr/>
          </a:p>
        </p:txBody>
      </p:sp>
      <p:sp>
        <p:nvSpPr>
          <p:cNvPr id="863" name="Shape 863"/>
          <p:cNvSpPr>
            <a:spLocks noGrp="1"/>
          </p:cNvSpPr>
          <p:nvPr>
            <p:ph type="body" sz="quarter" idx="1"/>
          </p:nvPr>
        </p:nvSpPr>
        <p:spPr>
          <a:prstGeom prst="rect">
            <a:avLst/>
          </a:prstGeom>
        </p:spPr>
        <p:txBody>
          <a:bodyPr/>
          <a:lstStyle/>
          <a:p>
            <a:r>
              <a:t>We have implemented our solution in kernel 4.7 and recently ported to the newer kernel 4.14.</a:t>
            </a:r>
          </a:p>
          <a:p>
            <a:r>
              <a:t>We have added a new memory allocator (1). DAMN - dma aware malloc for networking (2) </a:t>
            </a:r>
          </a:p>
          <a:p>
            <a:r>
              <a:t>We have modified the Linux network stack, specifically TCP and UDP to use our dedicated memory allocator.</a:t>
            </a:r>
          </a:p>
          <a:p>
            <a:r>
              <a:t>(3) Each page given by damn is already dam -mapped. (4)Damn allocation API (5)is analogous to that of the linux kernel. (6)The pages can be freed with standard kfree/free_page. We had to update the kernel memory management code to support this . We also support (7)the shrinker mechanism that may reclaim pages in the case of memory pressure. </a:t>
            </a:r>
          </a:p>
          <a:p>
            <a:r>
              <a:t>(8) We encode the IOVA, the I/O virtual address  with additional (9)information to improve performance. More details in the paper (10+11).</a:t>
            </a:r>
          </a:p>
          <a:p>
            <a:r>
              <a:t>(12) And finally in order to prevent TOCTOU, we modify accessor functions that touch the packet payload. (13) The packet in linux is represented by an sk_buff struct or skb. This skb is accessed via special accessors because it is often discontiguous and built with scatter gather vectors. (11:00)</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Shape 868"/>
          <p:cNvSpPr>
            <a:spLocks noGrp="1" noRot="1" noChangeAspect="1"/>
          </p:cNvSpPr>
          <p:nvPr>
            <p:ph type="sldImg"/>
          </p:nvPr>
        </p:nvSpPr>
        <p:spPr>
          <a:xfrm>
            <a:off x="381000" y="685800"/>
            <a:ext cx="6096000" cy="3429000"/>
          </a:xfrm>
          <a:prstGeom prst="rect">
            <a:avLst/>
          </a:prstGeom>
        </p:spPr>
        <p:txBody>
          <a:bodyPr/>
          <a:lstStyle/>
          <a:p>
            <a:endParaRPr/>
          </a:p>
        </p:txBody>
      </p:sp>
      <p:sp>
        <p:nvSpPr>
          <p:cNvPr id="869" name="Shape 869"/>
          <p:cNvSpPr>
            <a:spLocks noGrp="1"/>
          </p:cNvSpPr>
          <p:nvPr>
            <p:ph type="body" sz="quarter" idx="1"/>
          </p:nvPr>
        </p:nvSpPr>
        <p:spPr>
          <a:prstGeom prst="rect">
            <a:avLst/>
          </a:prstGeom>
        </p:spPr>
        <p:txBody>
          <a:bodyPr/>
          <a:lstStyle/>
          <a:p>
            <a:r>
              <a:t>What do we gain by relaxing the constraint of dam-api? </a:t>
            </a:r>
          </a:p>
          <a:p>
            <a:pPr marL="388055" indent="-388055">
              <a:buSzPct val="100000"/>
              <a:buAutoNum type="arabicParenBoth"/>
            </a:pPr>
            <a:r>
              <a:t>Now Send is always penalty free - the data is copied to the kernel and immediately can be read by the device. Security is not compromised by the fact that the NIC can read the headers/payload as they are being built. Because it will read them anyway eventually.</a:t>
            </a:r>
            <a:br/>
            <a:r>
              <a:t>DAMN also guarantees sub-page protection, because there's no co-location of network buffers with other data. The NIC can only access pages managed by DAMN, which by definition only contain data it's allowed to access.</a:t>
            </a:r>
          </a:p>
          <a:p>
            <a:endParaRPr/>
          </a:p>
          <a:p>
            <a:r>
              <a:t>(2) Receive is more delicate, the headers are always read by the cpu so we always copy them. But they are already often copied anyway in the drivers we have seen. The payload is intended for user space so it wouldn’t be touched in the common case. The data becomes immutable when it is copied from the kernel to user space by the receive system call.</a:t>
            </a:r>
          </a:p>
          <a:p>
            <a:r>
              <a:t>In the rare case, the payload is accessed in the kernel, we copy the accessed bytes.  (11:45)</a:t>
            </a:r>
          </a:p>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Shape 875"/>
          <p:cNvSpPr>
            <a:spLocks noGrp="1" noRot="1" noChangeAspect="1"/>
          </p:cNvSpPr>
          <p:nvPr>
            <p:ph type="sldImg"/>
          </p:nvPr>
        </p:nvSpPr>
        <p:spPr>
          <a:xfrm>
            <a:off x="381000" y="685800"/>
            <a:ext cx="6096000" cy="3429000"/>
          </a:xfrm>
          <a:prstGeom prst="rect">
            <a:avLst/>
          </a:prstGeom>
        </p:spPr>
        <p:txBody>
          <a:bodyPr/>
          <a:lstStyle/>
          <a:p>
            <a:endParaRPr/>
          </a:p>
        </p:txBody>
      </p:sp>
      <p:sp>
        <p:nvSpPr>
          <p:cNvPr id="876" name="Shape 876"/>
          <p:cNvSpPr>
            <a:spLocks noGrp="1"/>
          </p:cNvSpPr>
          <p:nvPr>
            <p:ph type="body" sz="quarter" idx="1"/>
          </p:nvPr>
        </p:nvSpPr>
        <p:spPr>
          <a:prstGeom prst="rect">
            <a:avLst/>
          </a:prstGeom>
        </p:spPr>
        <p:txBody>
          <a:bodyPr/>
          <a:lstStyle/>
          <a:p>
            <a:r>
              <a:t>So how does the performance look now?</a:t>
            </a:r>
          </a:p>
          <a:p>
            <a:r>
              <a:t>11:50</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Shape 889"/>
          <p:cNvSpPr>
            <a:spLocks noGrp="1" noRot="1" noChangeAspect="1"/>
          </p:cNvSpPr>
          <p:nvPr>
            <p:ph type="sldImg"/>
          </p:nvPr>
        </p:nvSpPr>
        <p:spPr>
          <a:xfrm>
            <a:off x="381000" y="685800"/>
            <a:ext cx="6096000" cy="3429000"/>
          </a:xfrm>
          <a:prstGeom prst="rect">
            <a:avLst/>
          </a:prstGeom>
        </p:spPr>
        <p:txBody>
          <a:bodyPr/>
          <a:lstStyle/>
          <a:p>
            <a:endParaRPr/>
          </a:p>
        </p:txBody>
      </p:sp>
      <p:sp>
        <p:nvSpPr>
          <p:cNvPr id="890" name="Shape 890"/>
          <p:cNvSpPr>
            <a:spLocks noGrp="1"/>
          </p:cNvSpPr>
          <p:nvPr>
            <p:ph type="body" sz="quarter" idx="1"/>
          </p:nvPr>
        </p:nvSpPr>
        <p:spPr>
          <a:prstGeom prst="rect">
            <a:avLst/>
          </a:prstGeom>
        </p:spPr>
        <p:txBody>
          <a:bodyPr/>
          <a:lstStyle/>
          <a:p>
            <a:r>
              <a:t>On single core both Send(1) and receive(2) are on par with no-iommu. While shadow-buffers struggle(3).</a:t>
            </a:r>
          </a:p>
          <a:p>
            <a:r>
              <a:t>(12:10)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381000" y="685800"/>
            <a:ext cx="6096000" cy="3429000"/>
          </a:xfrm>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The downside of a DMA attack is that an attacker needs physical access to the target system. But other than that its just plug and play. A malicious device with an unobstructed access to the systems memory will bypass any defence.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endParaRPr/>
          </a:p>
        </p:txBody>
      </p:sp>
      <p:sp>
        <p:nvSpPr>
          <p:cNvPr id="901" name="Shape 901"/>
          <p:cNvSpPr>
            <a:spLocks noGrp="1"/>
          </p:cNvSpPr>
          <p:nvPr>
            <p:ph type="body" sz="quarter" idx="1"/>
          </p:nvPr>
        </p:nvSpPr>
        <p:spPr>
          <a:prstGeom prst="rect">
            <a:avLst/>
          </a:prstGeom>
        </p:spPr>
        <p:txBody>
          <a:bodyPr/>
          <a:lstStyle/>
          <a:p>
            <a:r>
              <a:t>Now we look at multicore performance, the left graph(1) shows all solutions reaching 100Gb/s.</a:t>
            </a:r>
          </a:p>
          <a:p>
            <a:r>
              <a:t>While the right(2) graph is showing the correlating cpu utilization.</a:t>
            </a:r>
          </a:p>
          <a:p>
            <a:r>
              <a:t>shadow-buffs need (1) 80 percent more cpu. (2) Or 2.5 full cores. While damn is the same as no-iommu. (12:40)</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Shape 909"/>
          <p:cNvSpPr>
            <a:spLocks noGrp="1" noRot="1" noChangeAspect="1"/>
          </p:cNvSpPr>
          <p:nvPr>
            <p:ph type="sldImg"/>
          </p:nvPr>
        </p:nvSpPr>
        <p:spPr>
          <a:xfrm>
            <a:off x="381000" y="685800"/>
            <a:ext cx="6096000" cy="3429000"/>
          </a:xfrm>
          <a:prstGeom prst="rect">
            <a:avLst/>
          </a:prstGeom>
        </p:spPr>
        <p:txBody>
          <a:bodyPr/>
          <a:lstStyle/>
          <a:p>
            <a:endParaRPr/>
          </a:p>
        </p:txBody>
      </p:sp>
      <p:sp>
        <p:nvSpPr>
          <p:cNvPr id="910" name="Shape 910"/>
          <p:cNvSpPr>
            <a:spLocks noGrp="1"/>
          </p:cNvSpPr>
          <p:nvPr>
            <p:ph type="body" sz="quarter" idx="1"/>
          </p:nvPr>
        </p:nvSpPr>
        <p:spPr>
          <a:prstGeom prst="rect">
            <a:avLst/>
          </a:prstGeom>
        </p:spPr>
        <p:txBody>
          <a:bodyPr/>
          <a:lstStyle/>
          <a:p>
            <a:r>
              <a:t>This is the graph we saw earlier. We measure the impact of copy on a running application. damn (1) has no additional over head over no iommu. (13:00)</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a:spLocks noGrp="1" noRot="1" noChangeAspect="1"/>
          </p:cNvSpPr>
          <p:nvPr>
            <p:ph type="sldImg"/>
          </p:nvPr>
        </p:nvSpPr>
        <p:spPr>
          <a:xfrm>
            <a:off x="381000" y="685800"/>
            <a:ext cx="6096000" cy="3429000"/>
          </a:xfrm>
          <a:prstGeom prst="rect">
            <a:avLst/>
          </a:prstGeom>
        </p:spPr>
        <p:txBody>
          <a:bodyPr/>
          <a:lstStyle/>
          <a:p>
            <a:endParaRPr/>
          </a:p>
        </p:txBody>
      </p:sp>
      <p:sp>
        <p:nvSpPr>
          <p:cNvPr id="915" name="Shape 915"/>
          <p:cNvSpPr>
            <a:spLocks noGrp="1"/>
          </p:cNvSpPr>
          <p:nvPr>
            <p:ph type="body" sz="quarter" idx="1"/>
          </p:nvPr>
        </p:nvSpPr>
        <p:spPr>
          <a:prstGeom prst="rect">
            <a:avLst/>
          </a:prstGeom>
        </p:spPr>
        <p:txBody>
          <a:bodyPr/>
          <a:lstStyle/>
          <a:p>
            <a:r>
              <a:t>There are obviously some limitations to our approach.</a:t>
            </a:r>
          </a:p>
          <a:p>
            <a:r>
              <a:t>Zero copy is not supported, atleast one copy is needed to make the data immutable.</a:t>
            </a:r>
          </a:p>
          <a:p>
            <a:endParaRPr/>
          </a:p>
          <a:p>
            <a:r>
              <a:t>The approach is not applicable to NVME/HDD devices. Disk I/O is buffered with page-cache.</a:t>
            </a:r>
          </a:p>
          <a:p>
            <a:r>
              <a:t>Exposing the page-cache to the device will compromise security.</a:t>
            </a:r>
          </a:p>
          <a:p>
            <a:endParaRPr/>
          </a:p>
          <a:p>
            <a:r>
              <a:t>Tunneling and Packet forwarding - require additional development. </a:t>
            </a:r>
          </a:p>
          <a:p>
            <a:r>
              <a:t>So does the support for multiple I/O devices.</a:t>
            </a:r>
          </a:p>
          <a:p>
            <a:r>
              <a:t>(14:30)</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Shape 919"/>
          <p:cNvSpPr>
            <a:spLocks noGrp="1" noRot="1" noChangeAspect="1"/>
          </p:cNvSpPr>
          <p:nvPr>
            <p:ph type="sldImg"/>
          </p:nvPr>
        </p:nvSpPr>
        <p:spPr>
          <a:xfrm>
            <a:off x="381000" y="685800"/>
            <a:ext cx="6096000" cy="3429000"/>
          </a:xfrm>
          <a:prstGeom prst="rect">
            <a:avLst/>
          </a:prstGeom>
        </p:spPr>
        <p:txBody>
          <a:bodyPr/>
          <a:lstStyle/>
          <a:p>
            <a:endParaRPr/>
          </a:p>
        </p:txBody>
      </p:sp>
      <p:sp>
        <p:nvSpPr>
          <p:cNvPr id="920" name="Shape 920"/>
          <p:cNvSpPr>
            <a:spLocks noGrp="1"/>
          </p:cNvSpPr>
          <p:nvPr>
            <p:ph type="body" sz="quarter" idx="1"/>
          </p:nvPr>
        </p:nvSpPr>
        <p:spPr>
          <a:prstGeom prst="rect">
            <a:avLst/>
          </a:prstGeom>
        </p:spPr>
        <p:txBody>
          <a:bodyPr/>
          <a:lstStyle/>
          <a:p>
            <a:r>
              <a:t>Currently</a:t>
            </a:r>
          </a:p>
          <a:p>
            <a:r>
              <a:t>Fine grained control over NIC access doesn’t really exist</a:t>
            </a:r>
          </a:p>
          <a:p>
            <a:r>
              <a:t>As we have seen with sub page protection</a:t>
            </a:r>
          </a:p>
          <a:p>
            <a:r>
              <a:t>An we also know that attempts to do so don’t scale.</a:t>
            </a:r>
            <a:br/>
            <a:r>
              <a:t> </a:t>
            </a:r>
          </a:p>
          <a:p>
            <a:r>
              <a:t>Instead</a:t>
            </a:r>
          </a:p>
          <a:p>
            <a:r>
              <a:t>Allow the NIC to read/write any time but do have control over where it can do so.</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xfrm>
            <a:off x="381000" y="685800"/>
            <a:ext cx="6096000" cy="3429000"/>
          </a:xfrm>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r>
              <a:t>We evaluate the cost of copying the data on the fly depending on the portion of the packet that is accessed. </a:t>
            </a:r>
          </a:p>
          <a:p>
            <a:r>
              <a:t>The packet is 64KB. When only the headers are touched DAMN is on par with no iommu.</a:t>
            </a:r>
          </a:p>
          <a:p>
            <a:r>
              <a:t>When the whole packet is read, DAMN performance drops close to that of shadow-buffers.</a:t>
            </a:r>
          </a:p>
          <a:p>
            <a:r>
              <a:t>(13:30)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Shape 929"/>
          <p:cNvSpPr>
            <a:spLocks noGrp="1" noRot="1" noChangeAspect="1"/>
          </p:cNvSpPr>
          <p:nvPr>
            <p:ph type="sldImg"/>
          </p:nvPr>
        </p:nvSpPr>
        <p:spPr>
          <a:xfrm>
            <a:off x="381000" y="685800"/>
            <a:ext cx="6096000" cy="3429000"/>
          </a:xfrm>
          <a:prstGeom prst="rect">
            <a:avLst/>
          </a:prstGeom>
        </p:spPr>
        <p:txBody>
          <a:bodyPr/>
          <a:lstStyle/>
          <a:p>
            <a:endParaRPr/>
          </a:p>
        </p:txBody>
      </p:sp>
      <p:sp>
        <p:nvSpPr>
          <p:cNvPr id="930" name="Shape 930"/>
          <p:cNvSpPr>
            <a:spLocks noGrp="1"/>
          </p:cNvSpPr>
          <p:nvPr>
            <p:ph type="body" sz="quarter" idx="1"/>
          </p:nvPr>
        </p:nvSpPr>
        <p:spPr>
          <a:prstGeom prst="rect">
            <a:avLst/>
          </a:prstGeom>
        </p:spPr>
        <p:txBody>
          <a:bodyPr/>
          <a:lstStyle/>
          <a:p>
            <a:pPr algn="r"/>
            <a:endParaRPr/>
          </a:p>
          <a:p>
            <a:r>
              <a:t>The memory consumption depends mostly on the number of active sockets. Here we compare the size of the DAMN memory consumption vs the memory used by the original network stack during I/O. Y axis is the memory used in GB and X axis is the number of used sockets. As we can see memory consumption is similar. The main difference is that DAMN will return the pages on memory pressure - on demand. And vanilla will return back close to its initial size.</a:t>
            </a:r>
          </a:p>
          <a:p>
            <a:r>
              <a:t>(14:00)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p>
            <a:r>
              <a:rPr lang="en-US" dirty="0"/>
              <a:t>To prevent arbitrarily access to the memory, modern systems have IOMMU hardware. The IOMMU works for devices just like the MMU works for processes. It provides virtual memory support for the attached device. Meaning, that the device can access only those pages that are listed in the </a:t>
            </a:r>
          </a:p>
          <a:p>
            <a:r>
              <a:rPr lang="en-US" dirty="0"/>
              <a:t>I/O page table. This page table is controlled by the OS. With an IOMMU, the device can access the main memory only via IO virtual addresses, IOVAs.(01:50) </a:t>
            </a:r>
          </a:p>
          <a:p>
            <a:endParaRPr lang="en-US" dirty="0"/>
          </a:p>
          <a:p>
            <a:r>
              <a:rPr dirty="0"/>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dirty="0"/>
              <a:t>To demonstrate how IOMMU is used via the DMA API, let’s follow a sent a packet. </a:t>
            </a:r>
          </a:p>
          <a:p>
            <a:r>
              <a:rPr dirty="0"/>
              <a:t>	1.	First the </a:t>
            </a:r>
            <a:r>
              <a:rPr dirty="0" err="1"/>
              <a:t>nic</a:t>
            </a:r>
            <a:r>
              <a:rPr dirty="0"/>
              <a:t> driver </a:t>
            </a:r>
            <a:r>
              <a:rPr dirty="0" err="1"/>
              <a:t>dma_map</a:t>
            </a:r>
            <a:r>
              <a:rPr dirty="0"/>
              <a:t>-s the packet(1). the operation creates a new io virtual address(2), the I/O page table is populated(3 + 4), </a:t>
            </a:r>
            <a:r>
              <a:rPr dirty="0" err="1"/>
              <a:t>thats</a:t>
            </a:r>
            <a:r>
              <a:rPr dirty="0"/>
              <a:t> the </a:t>
            </a:r>
            <a:r>
              <a:rPr dirty="0" err="1"/>
              <a:t>the</a:t>
            </a:r>
            <a:r>
              <a:rPr dirty="0"/>
              <a:t> blue box on the slides. The red </a:t>
            </a:r>
            <a:r>
              <a:rPr dirty="0" err="1"/>
              <a:t>va</a:t>
            </a:r>
            <a:r>
              <a:rPr dirty="0"/>
              <a:t> and yellow IOVA point to the same physical address(5). </a:t>
            </a:r>
          </a:p>
          <a:p>
            <a:r>
              <a:rPr dirty="0"/>
              <a:t>	2.	Second(6), the </a:t>
            </a:r>
            <a:r>
              <a:rPr dirty="0" err="1"/>
              <a:t>nic</a:t>
            </a:r>
            <a:r>
              <a:rPr dirty="0"/>
              <a:t> reads the packet using the IOVA(7) and the packet is </a:t>
            </a:r>
            <a:r>
              <a:rPr dirty="0" err="1"/>
              <a:t>sent.When</a:t>
            </a:r>
            <a:r>
              <a:rPr dirty="0"/>
              <a:t> the IOVA is accessed the IOTLB is updated.(8)The IOTLB is a small translation (*)</a:t>
            </a:r>
            <a:br>
              <a:rPr dirty="0"/>
            </a:br>
            <a:r>
              <a:rPr dirty="0"/>
              <a:t>cache just like the TLB in the MMU.(9) (*)</a:t>
            </a:r>
          </a:p>
          <a:p>
            <a:r>
              <a:rPr dirty="0"/>
              <a:t>	3.	Third(10), When the packet has been sent. The packet is </a:t>
            </a:r>
            <a:r>
              <a:rPr dirty="0" err="1"/>
              <a:t>dma_unmapped</a:t>
            </a:r>
            <a:r>
              <a:rPr dirty="0"/>
              <a:t>. </a:t>
            </a:r>
            <a:r>
              <a:rPr dirty="0" err="1"/>
              <a:t>unmap</a:t>
            </a:r>
            <a:r>
              <a:rPr dirty="0"/>
              <a:t> (11) </a:t>
            </a:r>
            <a:br>
              <a:rPr dirty="0"/>
            </a:br>
            <a:r>
              <a:rPr dirty="0"/>
              <a:t>removes the translation from the devices page table(12), flushes (13) the entry in the IO/TLB(14 +15). Now the NIC cant access the physical page anymore (3:00)</a:t>
            </a:r>
          </a:p>
          <a:p>
            <a:br>
              <a:rPr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But there are obviously some problems with that. The first problem is degraded performance. These are netperf results for a 40 gigabit nic used by a single core, without iommu (1) and with iommu(2). As you can see, using the IOMMU reduces the throughput from 20 Gbps to about 7</a:t>
            </a:r>
          </a:p>
          <a:p>
            <a:r>
              <a:t>.(3+4) With sixteen cores. Iommu (5) performance is worse, and this is with all cores utilized at 100%, so iommu dosent scale really well. This is the due of the IOTLB flush cost and the need to sync on other shared resources. (3:40)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xfrm>
            <a:off x="381000" y="685800"/>
            <a:ext cx="6096000" cy="3429000"/>
          </a:xfrm>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t>The problems don’t end there, IOMMU granularity is of 4K pages.This means that any data co-located(1) on a page with a DMA buffer can be accessed by the device! , for example the smallest network packet is about 48B(2) so this  is everything the nic needs to access and this (3) is everything the NIC can access. Each time a 48 byte packet is mapped the NIC can access the whole page. This is the sub page protection problem.(4:00)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noRot="1" noChangeAspect="1"/>
          </p:cNvSpPr>
          <p:nvPr>
            <p:ph type="sldImg"/>
          </p:nvPr>
        </p:nvSpPr>
        <p:spPr>
          <a:xfrm>
            <a:off x="381000" y="685800"/>
            <a:ext cx="6096000" cy="3429000"/>
          </a:xfrm>
          <a:prstGeom prst="rect">
            <a:avLst/>
          </a:prstGeom>
        </p:spPr>
        <p:txBody>
          <a:bodyPr/>
          <a:lstStyle/>
          <a:p>
            <a:endParaRPr/>
          </a:p>
        </p:txBody>
      </p:sp>
      <p:sp>
        <p:nvSpPr>
          <p:cNvPr id="328" name="Shape 328"/>
          <p:cNvSpPr>
            <a:spLocks noGrp="1"/>
          </p:cNvSpPr>
          <p:nvPr>
            <p:ph type="body" sz="quarter" idx="1"/>
          </p:nvPr>
        </p:nvSpPr>
        <p:spPr>
          <a:prstGeom prst="rect">
            <a:avLst/>
          </a:prstGeom>
        </p:spPr>
        <p:txBody>
          <a:bodyPr/>
          <a:lstStyle/>
          <a:p>
            <a:r>
              <a:rPr dirty="0"/>
              <a:t>I/O packets are often smaller than a page, but the IOMMU granularity is 4K at its finest. A malicious device can exploit co-located CPU objects to execute its attack. This is thunderclap an open source project was presented last year at NDSS.</a:t>
            </a:r>
            <a:endParaRPr lang="en-US" dirty="0"/>
          </a:p>
          <a:p>
            <a:r>
              <a:rPr lang="en-US" dirty="0"/>
              <a:t>Using this device </a:t>
            </a:r>
            <a:r>
              <a:rPr lang="en-US" dirty="0" err="1"/>
              <a:t>Marketos</a:t>
            </a:r>
            <a:r>
              <a:rPr lang="en-US" dirty="0"/>
              <a:t> and colleagues scanned and found multiple DMA vulnerabilities.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541883" y="6140894"/>
            <a:ext cx="16256497" cy="263"/>
          </a:xfrm>
          <a:prstGeom prst="line">
            <a:avLst/>
          </a:prstGeom>
          <a:ln w="38100">
            <a:solidFill>
              <a:srgbClr val="A6AAA9"/>
            </a:solidFill>
            <a:miter lim="400000"/>
          </a:ln>
        </p:spPr>
        <p:txBody>
          <a:bodyPr lIns="67735" tIns="67735" rIns="67735" bIns="67735" anchor="ctr"/>
          <a:lstStyle/>
          <a:p>
            <a:pPr defTabSz="609630">
              <a:spcBef>
                <a:spcPts val="0"/>
              </a:spcBef>
              <a:defRPr sz="1200">
                <a:solidFill>
                  <a:srgbClr val="000000"/>
                </a:solidFill>
                <a:latin typeface="Helvetica"/>
                <a:ea typeface="Helvetica"/>
                <a:cs typeface="Helvetica"/>
                <a:sym typeface="Helvetica"/>
              </a:defRPr>
            </a:pPr>
            <a:endParaRPr sz="1600"/>
          </a:p>
        </p:txBody>
      </p:sp>
      <p:sp>
        <p:nvSpPr>
          <p:cNvPr id="13" name="Title Text"/>
          <p:cNvSpPr txBox="1">
            <a:spLocks noGrp="1"/>
          </p:cNvSpPr>
          <p:nvPr>
            <p:ph type="title"/>
          </p:nvPr>
        </p:nvSpPr>
        <p:spPr>
          <a:xfrm>
            <a:off x="541883" y="6426200"/>
            <a:ext cx="16256497" cy="2705100"/>
          </a:xfrm>
          <a:prstGeom prst="rect">
            <a:avLst/>
          </a:prstGeom>
        </p:spPr>
        <p:txBody>
          <a:bodyPr/>
          <a:lstStyle>
            <a:lvl1pPr>
              <a:spcBef>
                <a:spcPts val="0"/>
              </a:spcBef>
              <a:defRPr sz="22668"/>
            </a:lvl1pPr>
          </a:lstStyle>
          <a:p>
            <a:r>
              <a:t>Title Text</a:t>
            </a:r>
          </a:p>
        </p:txBody>
      </p:sp>
      <p:sp>
        <p:nvSpPr>
          <p:cNvPr id="14" name="Body Level One…"/>
          <p:cNvSpPr txBox="1">
            <a:spLocks noGrp="1"/>
          </p:cNvSpPr>
          <p:nvPr>
            <p:ph type="body" sz="quarter" idx="1"/>
          </p:nvPr>
        </p:nvSpPr>
        <p:spPr>
          <a:xfrm>
            <a:off x="541883" y="4267200"/>
            <a:ext cx="16256497" cy="1803400"/>
          </a:xfrm>
          <a:prstGeom prst="rect">
            <a:avLst/>
          </a:prstGeom>
        </p:spPr>
        <p:txBody>
          <a:bodyPr anchor="b"/>
          <a:lstStyle>
            <a:lvl1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1pPr>
            <a:lvl2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2pPr>
            <a:lvl3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3pPr>
            <a:lvl4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4pPr>
            <a:lvl5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6215597" y="431800"/>
            <a:ext cx="586700" cy="5064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21"/>
          </p:nvPr>
        </p:nvSpPr>
        <p:spPr>
          <a:xfrm>
            <a:off x="541883" y="407979"/>
            <a:ext cx="14901789" cy="506421"/>
          </a:xfrm>
          <a:prstGeom prst="rect">
            <a:avLst/>
          </a:prstGeom>
        </p:spPr>
        <p:txBody>
          <a:bodyPr anchor="b">
            <a:spAutoFit/>
          </a:bodyPr>
          <a:lstStyle>
            <a:lvl1pPr marL="0" indent="0" defTabSz="609630">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21"/>
          </p:nvPr>
        </p:nvSpPr>
        <p:spPr>
          <a:xfrm>
            <a:off x="7284438" y="-90805"/>
            <a:ext cx="11447284" cy="5043805"/>
          </a:xfrm>
          <a:prstGeom prst="rect">
            <a:avLst/>
          </a:prstGeom>
        </p:spPr>
        <p:txBody>
          <a:bodyPr lIns="91439" tIns="45719" rIns="91439" bIns="45719">
            <a:noAutofit/>
          </a:bodyPr>
          <a:lstStyle/>
          <a:p>
            <a:endParaRPr/>
          </a:p>
        </p:txBody>
      </p:sp>
      <p:sp>
        <p:nvSpPr>
          <p:cNvPr id="112" name="Image"/>
          <p:cNvSpPr>
            <a:spLocks noGrp="1"/>
          </p:cNvSpPr>
          <p:nvPr>
            <p:ph type="pic" sz="half" idx="22"/>
          </p:nvPr>
        </p:nvSpPr>
        <p:spPr>
          <a:xfrm>
            <a:off x="7891864" y="4660900"/>
            <a:ext cx="10226667" cy="5219700"/>
          </a:xfrm>
          <a:prstGeom prst="rect">
            <a:avLst/>
          </a:prstGeom>
        </p:spPr>
        <p:txBody>
          <a:bodyPr lIns="91439" tIns="45719" rIns="91439" bIns="45719">
            <a:noAutofit/>
          </a:bodyPr>
          <a:lstStyle/>
          <a:p>
            <a:endParaRPr/>
          </a:p>
        </p:txBody>
      </p:sp>
      <p:sp>
        <p:nvSpPr>
          <p:cNvPr id="113" name="Image"/>
          <p:cNvSpPr>
            <a:spLocks noGrp="1"/>
          </p:cNvSpPr>
          <p:nvPr>
            <p:ph type="pic" idx="23"/>
          </p:nvPr>
        </p:nvSpPr>
        <p:spPr>
          <a:xfrm>
            <a:off x="-1354708" y="-12700"/>
            <a:ext cx="11814892" cy="97790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626553" y="2362201"/>
            <a:ext cx="16087158"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67735" tIns="67735" rIns="67735" bIns="67735" anchor="ct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122" name="Type a quote here."/>
          <p:cNvSpPr txBox="1">
            <a:spLocks noGrp="1"/>
          </p:cNvSpPr>
          <p:nvPr>
            <p:ph type="body" sz="quarter" idx="21"/>
          </p:nvPr>
        </p:nvSpPr>
        <p:spPr>
          <a:xfrm>
            <a:off x="1185370" y="2908300"/>
            <a:ext cx="14969524" cy="1684307"/>
          </a:xfrm>
          <a:prstGeom prst="rect">
            <a:avLst/>
          </a:prstGeom>
        </p:spPr>
        <p:txBody>
          <a:bodyPr>
            <a:spAutoFit/>
          </a:bodyPr>
          <a:lstStyle>
            <a:lvl1pPr marL="0" indent="0">
              <a:lnSpc>
                <a:spcPct val="80000"/>
              </a:lnSpc>
              <a:spcBef>
                <a:spcPts val="0"/>
              </a:spcBef>
              <a:buClrTx/>
              <a:buSzTx/>
              <a:buFontTx/>
              <a:buNone/>
              <a:defRPr sz="12534" cap="all">
                <a:solidFill>
                  <a:srgbClr val="FFFFFF"/>
                </a:solidFill>
                <a:latin typeface="+mn-lt"/>
                <a:ea typeface="+mn-ea"/>
                <a:cs typeface="+mn-cs"/>
                <a:sym typeface="DIN Condensed Bold"/>
              </a:defRPr>
            </a:lvl1pPr>
          </a:lstStyle>
          <a:p>
            <a:r>
              <a:t>Type a quote here.</a:t>
            </a:r>
          </a:p>
        </p:txBody>
      </p:sp>
      <p:sp>
        <p:nvSpPr>
          <p:cNvPr id="123" name="Johnny Appleseed"/>
          <p:cNvSpPr txBox="1">
            <a:spLocks noGrp="1"/>
          </p:cNvSpPr>
          <p:nvPr>
            <p:ph type="body" sz="quarter" idx="22"/>
          </p:nvPr>
        </p:nvSpPr>
        <p:spPr>
          <a:xfrm>
            <a:off x="541883" y="7789333"/>
            <a:ext cx="16256497" cy="1112099"/>
          </a:xfrm>
          <a:prstGeom prst="rect">
            <a:avLst/>
          </a:prstGeom>
        </p:spPr>
        <p:txBody>
          <a:bodyPr>
            <a:spAutoFit/>
          </a:bodyPr>
          <a:lstStyle>
            <a:lvl1pPr marL="0" indent="0" algn="r">
              <a:lnSpc>
                <a:spcPct val="80000"/>
              </a:lnSpc>
              <a:spcBef>
                <a:spcPts val="0"/>
              </a:spcBef>
              <a:buClrTx/>
              <a:buSzTx/>
              <a:buFontTx/>
              <a:buNone/>
              <a:defRPr sz="8000">
                <a:latin typeface="+mn-lt"/>
                <a:ea typeface="+mn-ea"/>
                <a:cs typeface="+mn-cs"/>
                <a:sym typeface="DIN Condensed Bold"/>
              </a:defRPr>
            </a:lvl1pPr>
          </a:lstStyle>
          <a:p>
            <a:r>
              <a:t>Johnny Appleseed</a:t>
            </a:r>
          </a:p>
        </p:txBody>
      </p:sp>
      <p:sp>
        <p:nvSpPr>
          <p:cNvPr id="124" name="Text"/>
          <p:cNvSpPr txBox="1">
            <a:spLocks noGrp="1"/>
          </p:cNvSpPr>
          <p:nvPr>
            <p:ph type="body" sz="quarter" idx="23"/>
          </p:nvPr>
        </p:nvSpPr>
        <p:spPr>
          <a:xfrm>
            <a:off x="541883" y="407979"/>
            <a:ext cx="14901789" cy="506421"/>
          </a:xfrm>
          <a:prstGeom prst="rect">
            <a:avLst/>
          </a:prstGeom>
        </p:spPr>
        <p:txBody>
          <a:bodyPr anchor="b">
            <a:spAutoFit/>
          </a:bodyPr>
          <a:lstStyle>
            <a:lvl1pPr marL="0" indent="0" defTabSz="609630">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21"/>
          </p:nvPr>
        </p:nvSpPr>
        <p:spPr>
          <a:xfrm>
            <a:off x="7857307" y="2641600"/>
            <a:ext cx="8941073" cy="4770537"/>
          </a:xfrm>
          <a:prstGeom prst="rect">
            <a:avLst/>
          </a:prstGeom>
        </p:spPr>
        <p:txBody>
          <a:bodyPr>
            <a:spAutoFit/>
          </a:bodyPr>
          <a:lstStyle>
            <a:lvl1pPr marL="0" indent="0">
              <a:lnSpc>
                <a:spcPct val="80000"/>
              </a:lnSpc>
              <a:spcBef>
                <a:spcPts val="0"/>
              </a:spcBef>
              <a:buClrTx/>
              <a:buSzTx/>
              <a:buFontTx/>
              <a:buNone/>
              <a:defRPr sz="12534" cap="all">
                <a:solidFill>
                  <a:srgbClr val="FFFFFF"/>
                </a:solidFill>
                <a:latin typeface="+mn-lt"/>
                <a:ea typeface="+mn-ea"/>
                <a:cs typeface="+mn-cs"/>
                <a:sym typeface="DIN Condensed Bold"/>
              </a:defRPr>
            </a:lvl1pPr>
          </a:lstStyle>
          <a:p>
            <a:r>
              <a:t>Type a quote here.</a:t>
            </a:r>
          </a:p>
        </p:txBody>
      </p:sp>
      <p:sp>
        <p:nvSpPr>
          <p:cNvPr id="133" name="Image"/>
          <p:cNvSpPr>
            <a:spLocks noGrp="1"/>
          </p:cNvSpPr>
          <p:nvPr>
            <p:ph type="pic" idx="22"/>
          </p:nvPr>
        </p:nvSpPr>
        <p:spPr>
          <a:xfrm>
            <a:off x="-1354708" y="-12700"/>
            <a:ext cx="11814892" cy="97790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23"/>
          </p:nvPr>
        </p:nvSpPr>
        <p:spPr>
          <a:xfrm>
            <a:off x="7857307" y="7554286"/>
            <a:ext cx="8941073" cy="1333698"/>
          </a:xfrm>
          <a:prstGeom prst="rect">
            <a:avLst/>
          </a:prstGeom>
        </p:spPr>
        <p:txBody>
          <a:bodyPr anchor="ctr">
            <a:spAutoFit/>
          </a:bodyPr>
          <a:lstStyle>
            <a:lvl1pPr marL="0" indent="0" defTabSz="609630">
              <a:spcBef>
                <a:spcPts val="0"/>
              </a:spcBef>
              <a:buClrTx/>
              <a:buSzTx/>
              <a:buFontTx/>
              <a:buNone/>
              <a:defRPr sz="8000">
                <a:solidFill>
                  <a:srgbClr val="232323"/>
                </a:solidFill>
                <a:latin typeface="+mn-lt"/>
                <a:ea typeface="+mn-ea"/>
                <a:cs typeface="+mn-cs"/>
                <a:sym typeface="DIN Condensed Bol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21"/>
          </p:nvPr>
        </p:nvSpPr>
        <p:spPr>
          <a:xfrm>
            <a:off x="-1219236" y="-12700"/>
            <a:ext cx="19753463" cy="97790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64" name="Slide Number"/>
          <p:cNvSpPr txBox="1">
            <a:spLocks noGrp="1"/>
          </p:cNvSpPr>
          <p:nvPr>
            <p:ph type="sldNum" sz="quarter" idx="2"/>
          </p:nvPr>
        </p:nvSpPr>
        <p:spPr>
          <a:xfrm>
            <a:off x="8452987" y="8158163"/>
            <a:ext cx="421590" cy="405176"/>
          </a:xfrm>
          <a:prstGeom prst="rect">
            <a:avLst/>
          </a:prstGeom>
        </p:spPr>
        <p:txBody>
          <a:bodyPr lIns="38100" tIns="38100" rIns="38100" bIns="38100"/>
          <a:lstStyle>
            <a:lvl1pPr algn="ctr">
              <a:lnSpc>
                <a:spcPct val="100000"/>
              </a:lnSpc>
              <a:defRPr sz="2133">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71" name="Title Text"/>
          <p:cNvSpPr txBox="1">
            <a:spLocks noGrp="1"/>
          </p:cNvSpPr>
          <p:nvPr>
            <p:ph type="title"/>
          </p:nvPr>
        </p:nvSpPr>
        <p:spPr>
          <a:xfrm>
            <a:off x="677354" y="1456266"/>
            <a:ext cx="7893434" cy="1151468"/>
          </a:xfrm>
          <a:prstGeom prst="rect">
            <a:avLst/>
          </a:prstGeom>
        </p:spPr>
        <p:txBody>
          <a:bodyPr lIns="27093" tIns="27093" rIns="27093" bIns="27093" anchor="ctr"/>
          <a:lstStyle>
            <a:lvl1pPr algn="ctr" defTabSz="553936">
              <a:lnSpc>
                <a:spcPct val="100000"/>
              </a:lnSpc>
              <a:spcBef>
                <a:spcPts val="0"/>
              </a:spcBef>
              <a:defRPr sz="7467" cap="none">
                <a:solidFill>
                  <a:srgbClr val="000000"/>
                </a:solidFill>
                <a:latin typeface="Helvetica Light"/>
                <a:ea typeface="Helvetica Light"/>
                <a:cs typeface="Helvetica Light"/>
                <a:sym typeface="Helvetica Light"/>
              </a:defRPr>
            </a:lvl1pPr>
          </a:lstStyle>
          <a:p>
            <a:r>
              <a:t>Title Text</a:t>
            </a:r>
          </a:p>
        </p:txBody>
      </p:sp>
      <p:sp>
        <p:nvSpPr>
          <p:cNvPr id="172" name="Slide Number"/>
          <p:cNvSpPr txBox="1">
            <a:spLocks noGrp="1"/>
          </p:cNvSpPr>
          <p:nvPr>
            <p:ph type="sldNum" sz="quarter" idx="2"/>
          </p:nvPr>
        </p:nvSpPr>
        <p:spPr>
          <a:xfrm>
            <a:off x="4463155" y="6153574"/>
            <a:ext cx="312798" cy="300936"/>
          </a:xfrm>
          <a:prstGeom prst="rect">
            <a:avLst/>
          </a:prstGeom>
        </p:spPr>
        <p:txBody>
          <a:bodyPr lIns="27093" tIns="27093" rIns="27093" bIns="27093"/>
          <a:lstStyle>
            <a:lvl1pPr algn="ctr" defTabSz="553936">
              <a:lnSpc>
                <a:spcPct val="100000"/>
              </a:lnSpc>
              <a:defRPr sz="16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79" name="Image"/>
          <p:cNvSpPr>
            <a:spLocks noGrp="1"/>
          </p:cNvSpPr>
          <p:nvPr>
            <p:ph type="pic" sz="half" idx="21"/>
          </p:nvPr>
        </p:nvSpPr>
        <p:spPr>
          <a:xfrm>
            <a:off x="6701572" y="3171825"/>
            <a:ext cx="9430039" cy="4714876"/>
          </a:xfrm>
          <a:prstGeom prst="rect">
            <a:avLst/>
          </a:prstGeom>
        </p:spPr>
        <p:txBody>
          <a:bodyPr lIns="91439" tIns="45719" rIns="91439" bIns="45719">
            <a:noAutofit/>
          </a:bodyPr>
          <a:lstStyle/>
          <a:p>
            <a:endParaRPr/>
          </a:p>
        </p:txBody>
      </p:sp>
      <p:sp>
        <p:nvSpPr>
          <p:cNvPr id="180" name="Title Text"/>
          <p:cNvSpPr txBox="1">
            <a:spLocks noGrp="1"/>
          </p:cNvSpPr>
          <p:nvPr>
            <p:ph type="title"/>
          </p:nvPr>
        </p:nvSpPr>
        <p:spPr>
          <a:xfrm>
            <a:off x="3120061" y="1552575"/>
            <a:ext cx="11100142" cy="1619251"/>
          </a:xfrm>
          <a:prstGeom prst="rect">
            <a:avLst/>
          </a:prstGeom>
        </p:spPr>
        <p:txBody>
          <a:bodyPr lIns="38100" tIns="38100" rIns="38100" bIns="38100" anchor="ctr"/>
          <a:lstStyle>
            <a:lvl1pPr algn="ctr">
              <a:lnSpc>
                <a:spcPct val="100000"/>
              </a:lnSpc>
              <a:spcBef>
                <a:spcPts val="0"/>
              </a:spcBef>
              <a:defRPr sz="10401" cap="none">
                <a:solidFill>
                  <a:srgbClr val="000000"/>
                </a:solidFill>
                <a:latin typeface="Helvetica Light"/>
                <a:ea typeface="Helvetica Light"/>
                <a:cs typeface="Helvetica Light"/>
                <a:sym typeface="Helvetica Light"/>
              </a:defRPr>
            </a:lvl1pPr>
          </a:lstStyle>
          <a:p>
            <a:r>
              <a:t>Title Text</a:t>
            </a:r>
          </a:p>
        </p:txBody>
      </p:sp>
      <p:sp>
        <p:nvSpPr>
          <p:cNvPr id="181" name="Body Level One…"/>
          <p:cNvSpPr txBox="1">
            <a:spLocks noGrp="1"/>
          </p:cNvSpPr>
          <p:nvPr>
            <p:ph type="body" sz="quarter" idx="1"/>
          </p:nvPr>
        </p:nvSpPr>
        <p:spPr>
          <a:xfrm>
            <a:off x="3120060" y="3171825"/>
            <a:ext cx="5334166" cy="4714876"/>
          </a:xfrm>
          <a:prstGeom prst="rect">
            <a:avLst/>
          </a:prstGeom>
        </p:spPr>
        <p:txBody>
          <a:bodyPr lIns="38100" tIns="38100" rIns="38100" bIns="38100" anchor="ctr"/>
          <a:lstStyle>
            <a:lvl1pPr marL="424564" indent="-424564">
              <a:spcBef>
                <a:spcPts val="4267"/>
              </a:spcBef>
              <a:buClrTx/>
              <a:buSzPct val="75000"/>
              <a:buFontTx/>
              <a:buChar char="•"/>
              <a:defRPr sz="3467">
                <a:solidFill>
                  <a:srgbClr val="000000"/>
                </a:solidFill>
                <a:latin typeface="Helvetica Light"/>
                <a:ea typeface="Helvetica Light"/>
                <a:cs typeface="Helvetica Light"/>
                <a:sym typeface="Helvetica Light"/>
              </a:defRPr>
            </a:lvl1pPr>
            <a:lvl2pPr marL="881787" indent="-424564">
              <a:spcBef>
                <a:spcPts val="4267"/>
              </a:spcBef>
              <a:buClrTx/>
              <a:buSzPct val="75000"/>
              <a:buFontTx/>
              <a:buChar char="•"/>
              <a:defRPr sz="3467">
                <a:solidFill>
                  <a:srgbClr val="000000"/>
                </a:solidFill>
                <a:latin typeface="Helvetica Light"/>
                <a:ea typeface="Helvetica Light"/>
                <a:cs typeface="Helvetica Light"/>
                <a:sym typeface="Helvetica Light"/>
              </a:defRPr>
            </a:lvl2pPr>
            <a:lvl3pPr marL="1339010" indent="-424564">
              <a:spcBef>
                <a:spcPts val="4267"/>
              </a:spcBef>
              <a:buClrTx/>
              <a:buSzPct val="75000"/>
              <a:buFontTx/>
              <a:buChar char="•"/>
              <a:defRPr sz="3467">
                <a:solidFill>
                  <a:srgbClr val="000000"/>
                </a:solidFill>
                <a:latin typeface="Helvetica Light"/>
                <a:ea typeface="Helvetica Light"/>
                <a:cs typeface="Helvetica Light"/>
                <a:sym typeface="Helvetica Light"/>
              </a:defRPr>
            </a:lvl3pPr>
            <a:lvl4pPr marL="1796232" indent="-424564">
              <a:spcBef>
                <a:spcPts val="4267"/>
              </a:spcBef>
              <a:buClrTx/>
              <a:buSzPct val="75000"/>
              <a:buFontTx/>
              <a:buChar char="•"/>
              <a:defRPr sz="3467">
                <a:solidFill>
                  <a:srgbClr val="000000"/>
                </a:solidFill>
                <a:latin typeface="Helvetica Light"/>
                <a:ea typeface="Helvetica Light"/>
                <a:cs typeface="Helvetica Light"/>
                <a:sym typeface="Helvetica Light"/>
              </a:defRPr>
            </a:lvl4pPr>
            <a:lvl5pPr marL="2253455" indent="-424564">
              <a:spcBef>
                <a:spcPts val="4267"/>
              </a:spcBef>
              <a:buClrTx/>
              <a:buSzPct val="75000"/>
              <a:buFontTx/>
              <a:buChar char="•"/>
              <a:defRPr sz="3467">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82" name="Slide Number"/>
          <p:cNvSpPr txBox="1">
            <a:spLocks noGrp="1"/>
          </p:cNvSpPr>
          <p:nvPr>
            <p:ph type="sldNum" sz="quarter" idx="2"/>
          </p:nvPr>
        </p:nvSpPr>
        <p:spPr>
          <a:xfrm>
            <a:off x="8452987" y="8158163"/>
            <a:ext cx="421590" cy="405176"/>
          </a:xfrm>
          <a:prstGeom prst="rect">
            <a:avLst/>
          </a:prstGeom>
        </p:spPr>
        <p:txBody>
          <a:bodyPr lIns="38100" tIns="38100" rIns="38100" bIns="38100"/>
          <a:lstStyle>
            <a:lvl1pPr algn="ctr">
              <a:lnSpc>
                <a:spcPct val="100000"/>
              </a:lnSpc>
              <a:defRPr sz="2133">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21"/>
          </p:nvPr>
        </p:nvSpPr>
        <p:spPr>
          <a:xfrm>
            <a:off x="-1219236" y="-12700"/>
            <a:ext cx="19753463" cy="9779000"/>
          </a:xfrm>
          <a:prstGeom prst="rect">
            <a:avLst/>
          </a:prstGeom>
        </p:spPr>
        <p:txBody>
          <a:bodyPr lIns="91439" tIns="45719" rIns="91439" bIns="45719">
            <a:noAutofit/>
          </a:bodyPr>
          <a:lstStyle/>
          <a:p>
            <a:endParaRPr/>
          </a:p>
        </p:txBody>
      </p:sp>
      <p:sp>
        <p:nvSpPr>
          <p:cNvPr id="23" name="Line"/>
          <p:cNvSpPr/>
          <p:nvPr/>
        </p:nvSpPr>
        <p:spPr>
          <a:xfrm flipV="1">
            <a:off x="541883" y="6140894"/>
            <a:ext cx="16256497" cy="263"/>
          </a:xfrm>
          <a:prstGeom prst="line">
            <a:avLst/>
          </a:prstGeom>
          <a:ln w="38100">
            <a:solidFill>
              <a:srgbClr val="A6AAA9"/>
            </a:solidFill>
            <a:miter lim="400000"/>
          </a:ln>
        </p:spPr>
        <p:txBody>
          <a:bodyPr lIns="67735" tIns="67735" rIns="67735" bIns="67735" anchor="ctr"/>
          <a:lstStyle/>
          <a:p>
            <a:pPr defTabSz="609630">
              <a:spcBef>
                <a:spcPts val="0"/>
              </a:spcBef>
              <a:defRPr sz="1200">
                <a:solidFill>
                  <a:srgbClr val="000000"/>
                </a:solidFill>
                <a:latin typeface="Helvetica"/>
                <a:ea typeface="Helvetica"/>
                <a:cs typeface="Helvetica"/>
                <a:sym typeface="Helvetica"/>
              </a:defRPr>
            </a:pPr>
            <a:endParaRPr sz="1600"/>
          </a:p>
        </p:txBody>
      </p:sp>
      <p:sp>
        <p:nvSpPr>
          <p:cNvPr id="24" name="Title Text"/>
          <p:cNvSpPr txBox="1">
            <a:spLocks noGrp="1"/>
          </p:cNvSpPr>
          <p:nvPr>
            <p:ph type="title"/>
          </p:nvPr>
        </p:nvSpPr>
        <p:spPr>
          <a:xfrm>
            <a:off x="541883" y="6426200"/>
            <a:ext cx="16256497" cy="2705100"/>
          </a:xfrm>
          <a:prstGeom prst="rect">
            <a:avLst/>
          </a:prstGeom>
        </p:spPr>
        <p:txBody>
          <a:bodyPr/>
          <a:lstStyle>
            <a:lvl1pPr>
              <a:spcBef>
                <a:spcPts val="0"/>
              </a:spcBef>
              <a:defRPr sz="22668"/>
            </a:lvl1pPr>
          </a:lstStyle>
          <a:p>
            <a:r>
              <a:t>Title Text</a:t>
            </a:r>
          </a:p>
        </p:txBody>
      </p:sp>
      <p:sp>
        <p:nvSpPr>
          <p:cNvPr id="25" name="Body Level One…"/>
          <p:cNvSpPr txBox="1">
            <a:spLocks noGrp="1"/>
          </p:cNvSpPr>
          <p:nvPr>
            <p:ph type="body" sz="quarter" idx="1"/>
          </p:nvPr>
        </p:nvSpPr>
        <p:spPr>
          <a:xfrm>
            <a:off x="541883" y="4267200"/>
            <a:ext cx="16256497" cy="1803400"/>
          </a:xfrm>
          <a:prstGeom prst="rect">
            <a:avLst/>
          </a:prstGeom>
        </p:spPr>
        <p:txBody>
          <a:bodyPr anchor="b"/>
          <a:lstStyle>
            <a:lvl1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1pPr>
            <a:lvl2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2pPr>
            <a:lvl3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3pPr>
            <a:lvl4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4pPr>
            <a:lvl5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6215597" y="431800"/>
            <a:ext cx="586700" cy="5064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89" name="Title Text"/>
          <p:cNvSpPr txBox="1">
            <a:spLocks noGrp="1"/>
          </p:cNvSpPr>
          <p:nvPr>
            <p:ph type="title"/>
          </p:nvPr>
        </p:nvSpPr>
        <p:spPr>
          <a:xfrm>
            <a:off x="3120061" y="1552575"/>
            <a:ext cx="11100142" cy="1619251"/>
          </a:xfrm>
          <a:prstGeom prst="rect">
            <a:avLst/>
          </a:prstGeom>
        </p:spPr>
        <p:txBody>
          <a:bodyPr lIns="38100" tIns="38100" rIns="38100" bIns="38100" anchor="ctr"/>
          <a:lstStyle>
            <a:lvl1pPr algn="ctr">
              <a:lnSpc>
                <a:spcPct val="100000"/>
              </a:lnSpc>
              <a:spcBef>
                <a:spcPts val="0"/>
              </a:spcBef>
              <a:defRPr sz="10401" cap="none">
                <a:solidFill>
                  <a:srgbClr val="000000"/>
                </a:solidFill>
                <a:latin typeface="Helvetica Light"/>
                <a:ea typeface="Helvetica Light"/>
                <a:cs typeface="Helvetica Light"/>
                <a:sym typeface="Helvetica Light"/>
              </a:defRPr>
            </a:lvl1pPr>
          </a:lstStyle>
          <a:p>
            <a:r>
              <a:t>Title Text</a:t>
            </a:r>
          </a:p>
        </p:txBody>
      </p:sp>
      <p:sp>
        <p:nvSpPr>
          <p:cNvPr id="190" name="Slide Number"/>
          <p:cNvSpPr txBox="1">
            <a:spLocks noGrp="1"/>
          </p:cNvSpPr>
          <p:nvPr>
            <p:ph type="sldNum" sz="quarter" idx="2"/>
          </p:nvPr>
        </p:nvSpPr>
        <p:spPr>
          <a:xfrm>
            <a:off x="8452987" y="8158163"/>
            <a:ext cx="421590" cy="405176"/>
          </a:xfrm>
          <a:prstGeom prst="rect">
            <a:avLst/>
          </a:prstGeom>
        </p:spPr>
        <p:txBody>
          <a:bodyPr lIns="38100" tIns="38100" rIns="38100" bIns="38100"/>
          <a:lstStyle>
            <a:lvl1pPr algn="ctr">
              <a:lnSpc>
                <a:spcPct val="100000"/>
              </a:lnSpc>
              <a:defRPr sz="2133">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97" name="Title Text"/>
          <p:cNvSpPr txBox="1">
            <a:spLocks noGrp="1"/>
          </p:cNvSpPr>
          <p:nvPr>
            <p:ph type="title"/>
          </p:nvPr>
        </p:nvSpPr>
        <p:spPr>
          <a:xfrm>
            <a:off x="594074" y="1552575"/>
            <a:ext cx="16057770" cy="1619251"/>
          </a:xfrm>
          <a:prstGeom prst="rect">
            <a:avLst/>
          </a:prstGeom>
        </p:spPr>
        <p:txBody>
          <a:bodyPr lIns="38100" tIns="38100" rIns="38100" bIns="38100" anchor="ctr"/>
          <a:lstStyle>
            <a:lvl1pPr algn="ctr">
              <a:lnSpc>
                <a:spcPct val="100000"/>
              </a:lnSpc>
              <a:spcBef>
                <a:spcPts val="0"/>
              </a:spcBef>
              <a:defRPr sz="10401" cap="none">
                <a:solidFill>
                  <a:srgbClr val="000000"/>
                </a:solidFill>
                <a:latin typeface="Helvetica Light"/>
                <a:ea typeface="Helvetica Light"/>
                <a:cs typeface="Helvetica Light"/>
                <a:sym typeface="Helvetica Light"/>
              </a:defRPr>
            </a:lvl1pPr>
          </a:lstStyle>
          <a:p>
            <a:r>
              <a:t>Title Text</a:t>
            </a:r>
          </a:p>
        </p:txBody>
      </p:sp>
      <p:sp>
        <p:nvSpPr>
          <p:cNvPr id="198" name="Body Level One…"/>
          <p:cNvSpPr txBox="1">
            <a:spLocks noGrp="1"/>
          </p:cNvSpPr>
          <p:nvPr>
            <p:ph type="body" idx="1"/>
          </p:nvPr>
        </p:nvSpPr>
        <p:spPr>
          <a:xfrm>
            <a:off x="748108" y="3171825"/>
            <a:ext cx="16057770" cy="4714876"/>
          </a:xfrm>
          <a:prstGeom prst="rect">
            <a:avLst/>
          </a:prstGeom>
        </p:spPr>
        <p:txBody>
          <a:bodyPr lIns="38100" tIns="38100" rIns="38100" bIns="38100" anchor="ctr"/>
          <a:lstStyle>
            <a:lvl1pPr marL="559768" indent="-559768">
              <a:spcBef>
                <a:spcPts val="5600"/>
              </a:spcBef>
              <a:buClrTx/>
              <a:buSzPct val="75000"/>
              <a:buFontTx/>
              <a:buChar char="•"/>
              <a:defRPr>
                <a:solidFill>
                  <a:srgbClr val="000000"/>
                </a:solidFill>
                <a:latin typeface="Helvetica Light"/>
                <a:ea typeface="Helvetica Light"/>
                <a:cs typeface="Helvetica Light"/>
                <a:sym typeface="Helvetica Light"/>
              </a:defRPr>
            </a:lvl1pPr>
            <a:lvl2pPr marL="1152464" indent="-559768">
              <a:spcBef>
                <a:spcPts val="5600"/>
              </a:spcBef>
              <a:buClrTx/>
              <a:buSzPct val="75000"/>
              <a:buFontTx/>
              <a:buChar char="•"/>
              <a:defRPr>
                <a:solidFill>
                  <a:srgbClr val="000000"/>
                </a:solidFill>
                <a:latin typeface="Helvetica Light"/>
                <a:ea typeface="Helvetica Light"/>
                <a:cs typeface="Helvetica Light"/>
                <a:sym typeface="Helvetica Light"/>
              </a:defRPr>
            </a:lvl2pPr>
            <a:lvl3pPr marL="1745161" indent="-559768">
              <a:spcBef>
                <a:spcPts val="5600"/>
              </a:spcBef>
              <a:buClrTx/>
              <a:buSzPct val="75000"/>
              <a:buFontTx/>
              <a:buChar char="•"/>
              <a:defRPr>
                <a:solidFill>
                  <a:srgbClr val="000000"/>
                </a:solidFill>
                <a:latin typeface="Helvetica Light"/>
                <a:ea typeface="Helvetica Light"/>
                <a:cs typeface="Helvetica Light"/>
                <a:sym typeface="Helvetica Light"/>
              </a:defRPr>
            </a:lvl3pPr>
            <a:lvl4pPr marL="2337857" indent="-559768">
              <a:spcBef>
                <a:spcPts val="5600"/>
              </a:spcBef>
              <a:buClrTx/>
              <a:buSzPct val="75000"/>
              <a:buFontTx/>
              <a:buChar char="•"/>
              <a:defRPr>
                <a:solidFill>
                  <a:srgbClr val="000000"/>
                </a:solidFill>
                <a:latin typeface="Helvetica Light"/>
                <a:ea typeface="Helvetica Light"/>
                <a:cs typeface="Helvetica Light"/>
                <a:sym typeface="Helvetica Light"/>
              </a:defRPr>
            </a:lvl4pPr>
            <a:lvl5pPr marL="2930553" indent="-559768">
              <a:spcBef>
                <a:spcPts val="5600"/>
              </a:spcBef>
              <a:buClrTx/>
              <a:buSzPct val="75000"/>
              <a:buFontTx/>
              <a:buChar char="•"/>
              <a:defRPr>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99" name="Slide Number"/>
          <p:cNvSpPr txBox="1">
            <a:spLocks noGrp="1"/>
          </p:cNvSpPr>
          <p:nvPr>
            <p:ph type="sldNum" sz="quarter" idx="2"/>
          </p:nvPr>
        </p:nvSpPr>
        <p:spPr>
          <a:xfrm>
            <a:off x="8452987" y="8158163"/>
            <a:ext cx="421590" cy="405176"/>
          </a:xfrm>
          <a:prstGeom prst="rect">
            <a:avLst/>
          </a:prstGeom>
        </p:spPr>
        <p:txBody>
          <a:bodyPr lIns="38100" tIns="38100" rIns="38100" bIns="38100"/>
          <a:lstStyle>
            <a:lvl1pPr algn="ctr">
              <a:lnSpc>
                <a:spcPct val="100000"/>
              </a:lnSpc>
              <a:defRPr sz="2133">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206" name="Title Text"/>
          <p:cNvSpPr txBox="1">
            <a:spLocks noGrp="1"/>
          </p:cNvSpPr>
          <p:nvPr>
            <p:ph type="title"/>
          </p:nvPr>
        </p:nvSpPr>
        <p:spPr>
          <a:xfrm>
            <a:off x="3437571" y="2447925"/>
            <a:ext cx="10465122" cy="2476501"/>
          </a:xfrm>
          <a:prstGeom prst="rect">
            <a:avLst/>
          </a:prstGeom>
        </p:spPr>
        <p:txBody>
          <a:bodyPr lIns="38100" tIns="38100" rIns="38100" bIns="38100" anchor="b"/>
          <a:lstStyle>
            <a:lvl1pPr algn="ctr">
              <a:lnSpc>
                <a:spcPct val="100000"/>
              </a:lnSpc>
              <a:spcBef>
                <a:spcPts val="0"/>
              </a:spcBef>
              <a:defRPr sz="10401" cap="none">
                <a:solidFill>
                  <a:srgbClr val="000000"/>
                </a:solidFill>
                <a:latin typeface="Helvetica Light"/>
                <a:ea typeface="Helvetica Light"/>
                <a:cs typeface="Helvetica Light"/>
                <a:sym typeface="Helvetica Light"/>
              </a:defRPr>
            </a:lvl1pPr>
          </a:lstStyle>
          <a:p>
            <a:r>
              <a:t>Title Text</a:t>
            </a:r>
          </a:p>
        </p:txBody>
      </p:sp>
      <p:sp>
        <p:nvSpPr>
          <p:cNvPr id="207" name="Body Level One…"/>
          <p:cNvSpPr txBox="1">
            <a:spLocks noGrp="1"/>
          </p:cNvSpPr>
          <p:nvPr>
            <p:ph type="body" sz="quarter" idx="1"/>
          </p:nvPr>
        </p:nvSpPr>
        <p:spPr>
          <a:xfrm>
            <a:off x="3437571" y="4991101"/>
            <a:ext cx="10465122" cy="847725"/>
          </a:xfrm>
          <a:prstGeom prst="rect">
            <a:avLst/>
          </a:prstGeom>
        </p:spPr>
        <p:txBody>
          <a:bodyPr lIns="38100" tIns="38100" rIns="38100" bIns="38100"/>
          <a:lstStyle>
            <a:lvl1pPr marL="0" indent="0" algn="ctr">
              <a:spcBef>
                <a:spcPts val="0"/>
              </a:spcBef>
              <a:buClrTx/>
              <a:buSzTx/>
              <a:buFontTx/>
              <a:buNone/>
              <a:defRPr sz="4000">
                <a:solidFill>
                  <a:srgbClr val="000000"/>
                </a:solidFill>
                <a:latin typeface="Helvetica Light"/>
                <a:ea typeface="Helvetica Light"/>
                <a:cs typeface="Helvetica Light"/>
                <a:sym typeface="Helvetica Light"/>
              </a:defRPr>
            </a:lvl1pPr>
            <a:lvl2pPr marL="0" indent="304815" algn="ctr">
              <a:spcBef>
                <a:spcPts val="0"/>
              </a:spcBef>
              <a:buClrTx/>
              <a:buSzTx/>
              <a:buFontTx/>
              <a:buNone/>
              <a:defRPr sz="4000">
                <a:solidFill>
                  <a:srgbClr val="000000"/>
                </a:solidFill>
                <a:latin typeface="Helvetica Light"/>
                <a:ea typeface="Helvetica Light"/>
                <a:cs typeface="Helvetica Light"/>
                <a:sym typeface="Helvetica Light"/>
              </a:defRPr>
            </a:lvl2pPr>
            <a:lvl3pPr marL="0" indent="609630" algn="ctr">
              <a:spcBef>
                <a:spcPts val="0"/>
              </a:spcBef>
              <a:buClrTx/>
              <a:buSzTx/>
              <a:buFontTx/>
              <a:buNone/>
              <a:defRPr sz="4000">
                <a:solidFill>
                  <a:srgbClr val="000000"/>
                </a:solidFill>
                <a:latin typeface="Helvetica Light"/>
                <a:ea typeface="Helvetica Light"/>
                <a:cs typeface="Helvetica Light"/>
                <a:sym typeface="Helvetica Light"/>
              </a:defRPr>
            </a:lvl3pPr>
            <a:lvl4pPr marL="0" indent="914446" algn="ctr">
              <a:spcBef>
                <a:spcPts val="0"/>
              </a:spcBef>
              <a:buClrTx/>
              <a:buSzTx/>
              <a:buFontTx/>
              <a:buNone/>
              <a:defRPr sz="4000">
                <a:solidFill>
                  <a:srgbClr val="000000"/>
                </a:solidFill>
                <a:latin typeface="Helvetica Light"/>
                <a:ea typeface="Helvetica Light"/>
                <a:cs typeface="Helvetica Light"/>
                <a:sym typeface="Helvetica Light"/>
              </a:defRPr>
            </a:lvl4pPr>
            <a:lvl5pPr marL="0" indent="1219261" algn="ctr">
              <a:spcBef>
                <a:spcPts val="0"/>
              </a:spcBef>
              <a:buClrTx/>
              <a:buSzTx/>
              <a:buFontTx/>
              <a:buNone/>
              <a:defRPr sz="40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xfrm>
            <a:off x="8452987" y="8158163"/>
            <a:ext cx="421590" cy="405176"/>
          </a:xfrm>
          <a:prstGeom prst="rect">
            <a:avLst/>
          </a:prstGeom>
        </p:spPr>
        <p:txBody>
          <a:bodyPr lIns="38100" tIns="38100" rIns="38100" bIns="38100"/>
          <a:lstStyle>
            <a:lvl1pPr algn="ctr">
              <a:lnSpc>
                <a:spcPct val="100000"/>
              </a:lnSpc>
              <a:defRPr sz="2133">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541883" y="6140894"/>
            <a:ext cx="16256497" cy="263"/>
          </a:xfrm>
          <a:prstGeom prst="line">
            <a:avLst/>
          </a:prstGeom>
          <a:ln w="38100">
            <a:solidFill>
              <a:srgbClr val="A6AAA9"/>
            </a:solidFill>
            <a:miter lim="400000"/>
          </a:ln>
        </p:spPr>
        <p:txBody>
          <a:bodyPr lIns="67735" tIns="67735" rIns="67735" bIns="67735" anchor="ctr"/>
          <a:lstStyle/>
          <a:p>
            <a:pPr defTabSz="609630">
              <a:spcBef>
                <a:spcPts val="0"/>
              </a:spcBef>
              <a:defRPr sz="1200">
                <a:solidFill>
                  <a:srgbClr val="000000"/>
                </a:solidFill>
                <a:latin typeface="Helvetica"/>
                <a:ea typeface="Helvetica"/>
                <a:cs typeface="Helvetica"/>
                <a:sym typeface="Helvetica"/>
              </a:defRPr>
            </a:pPr>
            <a:endParaRPr sz="1600"/>
          </a:p>
        </p:txBody>
      </p:sp>
      <p:sp>
        <p:nvSpPr>
          <p:cNvPr id="34" name="Title Text"/>
          <p:cNvSpPr txBox="1">
            <a:spLocks noGrp="1"/>
          </p:cNvSpPr>
          <p:nvPr>
            <p:ph type="title"/>
          </p:nvPr>
        </p:nvSpPr>
        <p:spPr>
          <a:xfrm>
            <a:off x="541883" y="6426200"/>
            <a:ext cx="16256497" cy="2705100"/>
          </a:xfrm>
          <a:prstGeom prst="rect">
            <a:avLst/>
          </a:prstGeom>
        </p:spPr>
        <p:txBody>
          <a:bodyPr/>
          <a:lstStyle>
            <a:lvl1pPr>
              <a:spcBef>
                <a:spcPts val="0"/>
              </a:spcBef>
              <a:defRPr sz="22668"/>
            </a:lvl1pPr>
          </a:lstStyle>
          <a:p>
            <a:r>
              <a:t>Title Text</a:t>
            </a:r>
          </a:p>
        </p:txBody>
      </p:sp>
      <p:sp>
        <p:nvSpPr>
          <p:cNvPr id="35" name="Body Level One…"/>
          <p:cNvSpPr txBox="1">
            <a:spLocks noGrp="1"/>
          </p:cNvSpPr>
          <p:nvPr>
            <p:ph type="body" sz="quarter" idx="1"/>
          </p:nvPr>
        </p:nvSpPr>
        <p:spPr>
          <a:xfrm>
            <a:off x="541883" y="4267200"/>
            <a:ext cx="16256497" cy="1803400"/>
          </a:xfrm>
          <a:prstGeom prst="rect">
            <a:avLst/>
          </a:prstGeom>
        </p:spPr>
        <p:txBody>
          <a:bodyPr anchor="b"/>
          <a:lstStyle>
            <a:lvl1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1pPr>
            <a:lvl2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2pPr>
            <a:lvl3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3pPr>
            <a:lvl4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4pPr>
            <a:lvl5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6172154" y="419100"/>
            <a:ext cx="586700" cy="5064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541883" y="4038600"/>
            <a:ext cx="16256497" cy="4521200"/>
          </a:xfrm>
          <a:prstGeom prst="rect">
            <a:avLst/>
          </a:prstGeom>
        </p:spPr>
        <p:txBody>
          <a:bodyPr/>
          <a:lstStyle>
            <a:lvl1pPr>
              <a:spcBef>
                <a:spcPts val="0"/>
              </a:spcBef>
              <a:defRPr sz="22668"/>
            </a:lvl1pPr>
          </a:lstStyle>
          <a:p>
            <a:r>
              <a:t>Title Text</a:t>
            </a:r>
          </a:p>
        </p:txBody>
      </p:sp>
      <p:sp>
        <p:nvSpPr>
          <p:cNvPr id="44" name="Slide Number"/>
          <p:cNvSpPr txBox="1">
            <a:spLocks noGrp="1"/>
          </p:cNvSpPr>
          <p:nvPr>
            <p:ph type="sldNum" sz="quarter" idx="2"/>
          </p:nvPr>
        </p:nvSpPr>
        <p:spPr>
          <a:xfrm>
            <a:off x="16215597" y="431800"/>
            <a:ext cx="586700" cy="5064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7857307" y="6141013"/>
            <a:ext cx="8941073" cy="145"/>
          </a:xfrm>
          <a:prstGeom prst="line">
            <a:avLst/>
          </a:prstGeom>
          <a:ln w="38100">
            <a:solidFill>
              <a:srgbClr val="A6AAA9"/>
            </a:solidFill>
            <a:miter lim="400000"/>
          </a:ln>
        </p:spPr>
        <p:txBody>
          <a:bodyPr lIns="67735" tIns="67735" rIns="67735" bIns="67735" anchor="ctr"/>
          <a:lstStyle/>
          <a:p>
            <a:pPr defTabSz="609630">
              <a:spcBef>
                <a:spcPts val="0"/>
              </a:spcBef>
              <a:defRPr sz="1200">
                <a:solidFill>
                  <a:srgbClr val="000000"/>
                </a:solidFill>
                <a:latin typeface="Helvetica"/>
                <a:ea typeface="Helvetica"/>
                <a:cs typeface="Helvetica"/>
                <a:sym typeface="Helvetica"/>
              </a:defRPr>
            </a:pPr>
            <a:endParaRPr sz="1600"/>
          </a:p>
        </p:txBody>
      </p:sp>
      <p:sp>
        <p:nvSpPr>
          <p:cNvPr id="52" name="Image"/>
          <p:cNvSpPr>
            <a:spLocks noGrp="1"/>
          </p:cNvSpPr>
          <p:nvPr>
            <p:ph type="pic" idx="21"/>
          </p:nvPr>
        </p:nvSpPr>
        <p:spPr>
          <a:xfrm>
            <a:off x="-1354708" y="-12700"/>
            <a:ext cx="11814892" cy="97790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7857307" y="6426200"/>
            <a:ext cx="8941073" cy="2705100"/>
          </a:xfrm>
          <a:prstGeom prst="rect">
            <a:avLst/>
          </a:prstGeom>
        </p:spPr>
        <p:txBody>
          <a:bodyPr/>
          <a:lstStyle>
            <a:lvl1pPr>
              <a:spcBef>
                <a:spcPts val="0"/>
              </a:spcBef>
              <a:defRPr sz="22668"/>
            </a:lvl1pPr>
          </a:lstStyle>
          <a:p>
            <a:r>
              <a:t>Title Text</a:t>
            </a:r>
          </a:p>
        </p:txBody>
      </p:sp>
      <p:sp>
        <p:nvSpPr>
          <p:cNvPr id="54" name="Body Level One…"/>
          <p:cNvSpPr txBox="1">
            <a:spLocks noGrp="1"/>
          </p:cNvSpPr>
          <p:nvPr>
            <p:ph type="body" sz="quarter" idx="1"/>
          </p:nvPr>
        </p:nvSpPr>
        <p:spPr>
          <a:xfrm>
            <a:off x="7857307" y="4267200"/>
            <a:ext cx="8941073" cy="1803400"/>
          </a:xfrm>
          <a:prstGeom prst="rect">
            <a:avLst/>
          </a:prstGeom>
        </p:spPr>
        <p:txBody>
          <a:bodyPr anchor="b"/>
          <a:lstStyle>
            <a:lvl1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1pPr>
            <a:lvl2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2pPr>
            <a:lvl3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3pPr>
            <a:lvl4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4pPr>
            <a:lvl5pPr marL="0" indent="0">
              <a:lnSpc>
                <a:spcPct val="80000"/>
              </a:lnSpc>
              <a:spcBef>
                <a:spcPts val="3067"/>
              </a:spcBef>
              <a:buClrTx/>
              <a:buSzTx/>
              <a:buFontTx/>
              <a:buNone/>
              <a:defRPr sz="72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6215597" y="431800"/>
            <a:ext cx="586700" cy="5064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21"/>
          </p:nvPr>
        </p:nvSpPr>
        <p:spPr>
          <a:xfrm>
            <a:off x="541883" y="407979"/>
            <a:ext cx="14901789" cy="506421"/>
          </a:xfrm>
          <a:prstGeom prst="rect">
            <a:avLst/>
          </a:prstGeom>
        </p:spPr>
        <p:txBody>
          <a:bodyPr anchor="b">
            <a:spAutoFit/>
          </a:bodyPr>
          <a:lstStyle>
            <a:lvl1pPr marL="0" indent="0" defTabSz="609630">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21"/>
          </p:nvPr>
        </p:nvSpPr>
        <p:spPr>
          <a:xfrm>
            <a:off x="541883" y="407979"/>
            <a:ext cx="14901789" cy="506421"/>
          </a:xfrm>
          <a:prstGeom prst="rect">
            <a:avLst/>
          </a:prstGeom>
        </p:spPr>
        <p:txBody>
          <a:bodyPr anchor="b">
            <a:spAutoFit/>
          </a:bodyPr>
          <a:lstStyle>
            <a:lvl1pPr marL="0" indent="0" defTabSz="609630">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21"/>
          </p:nvPr>
        </p:nvSpPr>
        <p:spPr>
          <a:xfrm>
            <a:off x="541883" y="407979"/>
            <a:ext cx="14901789" cy="506421"/>
          </a:xfrm>
          <a:prstGeom prst="rect">
            <a:avLst/>
          </a:prstGeom>
        </p:spPr>
        <p:txBody>
          <a:bodyPr anchor="b">
            <a:spAutoFit/>
          </a:bodyPr>
          <a:lstStyle>
            <a:lvl1pPr marL="0" indent="0" defTabSz="609630">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21"/>
          </p:nvPr>
        </p:nvSpPr>
        <p:spPr>
          <a:xfrm>
            <a:off x="541883" y="407979"/>
            <a:ext cx="14901789" cy="506421"/>
          </a:xfrm>
          <a:prstGeom prst="rect">
            <a:avLst/>
          </a:prstGeom>
        </p:spPr>
        <p:txBody>
          <a:bodyPr anchor="b">
            <a:spAutoFit/>
          </a:bodyPr>
          <a:lstStyle>
            <a:lvl1pPr marL="0" indent="0" defTabSz="609630">
              <a:lnSpc>
                <a:spcPct val="80000"/>
              </a:lnSpc>
              <a:spcBef>
                <a:spcPts val="0"/>
              </a:spcBef>
              <a:buClrTx/>
              <a:buSzTx/>
              <a:buFontTx/>
              <a:buNone/>
              <a:defRPr sz="3200" cap="all" spc="160">
                <a:latin typeface="DIN Alternate Bold"/>
                <a:ea typeface="DIN Alternate Bold"/>
                <a:cs typeface="DIN Alternate Bold"/>
                <a:sym typeface="DIN Alternate Bold"/>
              </a:defRPr>
            </a:lvl1pPr>
          </a:lstStyle>
          <a:p>
            <a:r>
              <a:t>Text</a:t>
            </a:r>
          </a:p>
        </p:txBody>
      </p:sp>
      <p:sp>
        <p:nvSpPr>
          <p:cNvPr id="92" name="Image"/>
          <p:cNvSpPr>
            <a:spLocks noGrp="1"/>
          </p:cNvSpPr>
          <p:nvPr>
            <p:ph type="pic" idx="22"/>
          </p:nvPr>
        </p:nvSpPr>
        <p:spPr>
          <a:xfrm>
            <a:off x="8887442" y="1219200"/>
            <a:ext cx="9927579" cy="82169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541883" y="1536700"/>
            <a:ext cx="8399190" cy="723900"/>
          </a:xfrm>
          <a:prstGeom prst="rect">
            <a:avLst/>
          </a:prstGeom>
        </p:spPr>
        <p:txBody>
          <a:bodyPr/>
          <a:lstStyle/>
          <a:p>
            <a:r>
              <a:t>Title Text</a:t>
            </a:r>
          </a:p>
        </p:txBody>
      </p:sp>
      <p:sp>
        <p:nvSpPr>
          <p:cNvPr id="94" name="Body Level One…"/>
          <p:cNvSpPr txBox="1">
            <a:spLocks noGrp="1"/>
          </p:cNvSpPr>
          <p:nvPr>
            <p:ph type="body" sz="half" idx="1"/>
          </p:nvPr>
        </p:nvSpPr>
        <p:spPr>
          <a:xfrm>
            <a:off x="541883" y="2743200"/>
            <a:ext cx="8399190" cy="6108700"/>
          </a:xfrm>
          <a:prstGeom prst="rect">
            <a:avLst/>
          </a:prstGeom>
        </p:spPr>
        <p:txBody>
          <a:bodyPr/>
          <a:lstStyle>
            <a:lvl1pPr>
              <a:buClr>
                <a:schemeClr val="accent1"/>
              </a:buClr>
              <a:buChar char="▸"/>
              <a:defRPr sz="3734"/>
            </a:lvl1pPr>
            <a:lvl2pPr>
              <a:buClr>
                <a:schemeClr val="accent1"/>
              </a:buClr>
              <a:buChar char="▸"/>
              <a:defRPr sz="3734"/>
            </a:lvl2pPr>
            <a:lvl3pPr>
              <a:buClr>
                <a:schemeClr val="accent1"/>
              </a:buClr>
              <a:buChar char="▸"/>
              <a:defRPr sz="3734"/>
            </a:lvl3pPr>
            <a:lvl4pPr>
              <a:buClr>
                <a:schemeClr val="accent1"/>
              </a:buClr>
              <a:buChar char="▸"/>
              <a:defRPr sz="3734"/>
            </a:lvl4pPr>
            <a:lvl5pPr>
              <a:buClr>
                <a:schemeClr val="accent1"/>
              </a:buClr>
              <a:buChar char="▸"/>
              <a:defRPr sz="3734"/>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541883" y="993161"/>
            <a:ext cx="16256497" cy="263"/>
          </a:xfrm>
          <a:prstGeom prst="line">
            <a:avLst/>
          </a:prstGeom>
          <a:ln w="25400">
            <a:solidFill>
              <a:srgbClr val="A6AAA9"/>
            </a:solidFill>
            <a:miter lim="400000"/>
          </a:ln>
        </p:spPr>
        <p:txBody>
          <a:bodyPr lIns="67735" tIns="67735" rIns="67735" bIns="67735" anchor="ctr"/>
          <a:lstStyle/>
          <a:p>
            <a:pPr defTabSz="609630">
              <a:spcBef>
                <a:spcPts val="0"/>
              </a:spcBef>
              <a:defRPr sz="1200">
                <a:solidFill>
                  <a:srgbClr val="000000"/>
                </a:solidFill>
                <a:latin typeface="Helvetica"/>
                <a:ea typeface="Helvetica"/>
                <a:cs typeface="Helvetica"/>
                <a:sym typeface="Helvetica"/>
              </a:defRPr>
            </a:pPr>
            <a:endParaRPr sz="1600"/>
          </a:p>
        </p:txBody>
      </p:sp>
      <p:sp>
        <p:nvSpPr>
          <p:cNvPr id="3" name="Title Text"/>
          <p:cNvSpPr txBox="1">
            <a:spLocks noGrp="1"/>
          </p:cNvSpPr>
          <p:nvPr>
            <p:ph type="title"/>
          </p:nvPr>
        </p:nvSpPr>
        <p:spPr>
          <a:xfrm>
            <a:off x="541883" y="1536700"/>
            <a:ext cx="16256497"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16205172" y="431800"/>
            <a:ext cx="586700" cy="506421"/>
          </a:xfrm>
          <a:prstGeom prst="rect">
            <a:avLst/>
          </a:prstGeom>
          <a:ln w="12700">
            <a:miter lim="400000"/>
          </a:ln>
        </p:spPr>
        <p:txBody>
          <a:bodyPr wrap="none" lIns="50800" tIns="50800" rIns="50800" bIns="50800">
            <a:spAutoFit/>
          </a:bodyPr>
          <a:lstStyle>
            <a:lvl1pPr algn="r">
              <a:lnSpc>
                <a:spcPct val="80000"/>
              </a:lnSpc>
              <a:spcBef>
                <a:spcPts val="0"/>
              </a:spcBef>
              <a:defRPr sz="3200">
                <a:latin typeface="DIN Alternate Bold"/>
                <a:ea typeface="DIN Alternate Bold"/>
                <a:cs typeface="DIN Alternate Bold"/>
                <a:sym typeface="DIN Alternate Bold"/>
              </a:defRPr>
            </a:lvl1pPr>
          </a:lstStyle>
          <a:p>
            <a:fld id="{86CB4B4D-7CA3-9044-876B-883B54F8677D}" type="slidenum">
              <a:t>‹#›</a:t>
            </a:fld>
            <a:endParaRPr/>
          </a:p>
        </p:txBody>
      </p:sp>
      <p:sp>
        <p:nvSpPr>
          <p:cNvPr id="5" name="Body Level One…"/>
          <p:cNvSpPr txBox="1">
            <a:spLocks noGrp="1"/>
          </p:cNvSpPr>
          <p:nvPr>
            <p:ph type="body" idx="1"/>
          </p:nvPr>
        </p:nvSpPr>
        <p:spPr>
          <a:xfrm>
            <a:off x="541883" y="2743200"/>
            <a:ext cx="16256497" cy="610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l" defTabSz="778972" rtl="0" latinLnBrk="0">
        <a:lnSpc>
          <a:spcPct val="80000"/>
        </a:lnSpc>
        <a:spcBef>
          <a:spcPts val="3734"/>
        </a:spcBef>
        <a:spcAft>
          <a:spcPts val="0"/>
        </a:spcAft>
        <a:buClrTx/>
        <a:buSzTx/>
        <a:buFontTx/>
        <a:buNone/>
        <a:tabLst/>
        <a:defRPr sz="8000" b="0" i="0" u="none" strike="noStrike" cap="all" spc="0" baseline="0">
          <a:solidFill>
            <a:schemeClr val="accent1"/>
          </a:solidFill>
          <a:uFillTx/>
          <a:latin typeface="+mn-lt"/>
          <a:ea typeface="+mn-ea"/>
          <a:cs typeface="+mn-cs"/>
          <a:sym typeface="DIN Condensed Bold"/>
        </a:defRPr>
      </a:lvl1pPr>
      <a:lvl2pPr marL="0" marR="0" indent="0" algn="l" defTabSz="778972" rtl="0" latinLnBrk="0">
        <a:lnSpc>
          <a:spcPct val="80000"/>
        </a:lnSpc>
        <a:spcBef>
          <a:spcPts val="3734"/>
        </a:spcBef>
        <a:spcAft>
          <a:spcPts val="0"/>
        </a:spcAft>
        <a:buClrTx/>
        <a:buSzTx/>
        <a:buFontTx/>
        <a:buNone/>
        <a:tabLst/>
        <a:defRPr sz="8000" b="0" i="0" u="none" strike="noStrike" cap="all" spc="0" baseline="0">
          <a:solidFill>
            <a:schemeClr val="accent1"/>
          </a:solidFill>
          <a:uFillTx/>
          <a:latin typeface="+mn-lt"/>
          <a:ea typeface="+mn-ea"/>
          <a:cs typeface="+mn-cs"/>
          <a:sym typeface="DIN Condensed Bold"/>
        </a:defRPr>
      </a:lvl2pPr>
      <a:lvl3pPr marL="0" marR="0" indent="0" algn="l" defTabSz="778972" rtl="0" latinLnBrk="0">
        <a:lnSpc>
          <a:spcPct val="80000"/>
        </a:lnSpc>
        <a:spcBef>
          <a:spcPts val="3734"/>
        </a:spcBef>
        <a:spcAft>
          <a:spcPts val="0"/>
        </a:spcAft>
        <a:buClrTx/>
        <a:buSzTx/>
        <a:buFontTx/>
        <a:buNone/>
        <a:tabLst/>
        <a:defRPr sz="8000" b="0" i="0" u="none" strike="noStrike" cap="all" spc="0" baseline="0">
          <a:solidFill>
            <a:schemeClr val="accent1"/>
          </a:solidFill>
          <a:uFillTx/>
          <a:latin typeface="+mn-lt"/>
          <a:ea typeface="+mn-ea"/>
          <a:cs typeface="+mn-cs"/>
          <a:sym typeface="DIN Condensed Bold"/>
        </a:defRPr>
      </a:lvl3pPr>
      <a:lvl4pPr marL="0" marR="0" indent="0" algn="l" defTabSz="778972" rtl="0" latinLnBrk="0">
        <a:lnSpc>
          <a:spcPct val="80000"/>
        </a:lnSpc>
        <a:spcBef>
          <a:spcPts val="3734"/>
        </a:spcBef>
        <a:spcAft>
          <a:spcPts val="0"/>
        </a:spcAft>
        <a:buClrTx/>
        <a:buSzTx/>
        <a:buFontTx/>
        <a:buNone/>
        <a:tabLst/>
        <a:defRPr sz="8000" b="0" i="0" u="none" strike="noStrike" cap="all" spc="0" baseline="0">
          <a:solidFill>
            <a:schemeClr val="accent1"/>
          </a:solidFill>
          <a:uFillTx/>
          <a:latin typeface="+mn-lt"/>
          <a:ea typeface="+mn-ea"/>
          <a:cs typeface="+mn-cs"/>
          <a:sym typeface="DIN Condensed Bold"/>
        </a:defRPr>
      </a:lvl4pPr>
      <a:lvl5pPr marL="0" marR="0" indent="0" algn="l" defTabSz="778972" rtl="0" latinLnBrk="0">
        <a:lnSpc>
          <a:spcPct val="80000"/>
        </a:lnSpc>
        <a:spcBef>
          <a:spcPts val="3734"/>
        </a:spcBef>
        <a:spcAft>
          <a:spcPts val="0"/>
        </a:spcAft>
        <a:buClrTx/>
        <a:buSzTx/>
        <a:buFontTx/>
        <a:buNone/>
        <a:tabLst/>
        <a:defRPr sz="8000" b="0" i="0" u="none" strike="noStrike" cap="all" spc="0" baseline="0">
          <a:solidFill>
            <a:schemeClr val="accent1"/>
          </a:solidFill>
          <a:uFillTx/>
          <a:latin typeface="+mn-lt"/>
          <a:ea typeface="+mn-ea"/>
          <a:cs typeface="+mn-cs"/>
          <a:sym typeface="DIN Condensed Bold"/>
        </a:defRPr>
      </a:lvl5pPr>
      <a:lvl6pPr marL="0" marR="0" indent="0" algn="l" defTabSz="778972" rtl="0" latinLnBrk="0">
        <a:lnSpc>
          <a:spcPct val="80000"/>
        </a:lnSpc>
        <a:spcBef>
          <a:spcPts val="3734"/>
        </a:spcBef>
        <a:spcAft>
          <a:spcPts val="0"/>
        </a:spcAft>
        <a:buClrTx/>
        <a:buSzTx/>
        <a:buFontTx/>
        <a:buNone/>
        <a:tabLst/>
        <a:defRPr sz="8000" b="0" i="0" u="none" strike="noStrike" cap="all" spc="0" baseline="0">
          <a:solidFill>
            <a:schemeClr val="accent1"/>
          </a:solidFill>
          <a:uFillTx/>
          <a:latin typeface="+mn-lt"/>
          <a:ea typeface="+mn-ea"/>
          <a:cs typeface="+mn-cs"/>
          <a:sym typeface="DIN Condensed Bold"/>
        </a:defRPr>
      </a:lvl6pPr>
      <a:lvl7pPr marL="0" marR="0" indent="0" algn="l" defTabSz="778972" rtl="0" latinLnBrk="0">
        <a:lnSpc>
          <a:spcPct val="80000"/>
        </a:lnSpc>
        <a:spcBef>
          <a:spcPts val="3734"/>
        </a:spcBef>
        <a:spcAft>
          <a:spcPts val="0"/>
        </a:spcAft>
        <a:buClrTx/>
        <a:buSzTx/>
        <a:buFontTx/>
        <a:buNone/>
        <a:tabLst/>
        <a:defRPr sz="8000" b="0" i="0" u="none" strike="noStrike" cap="all" spc="0" baseline="0">
          <a:solidFill>
            <a:schemeClr val="accent1"/>
          </a:solidFill>
          <a:uFillTx/>
          <a:latin typeface="+mn-lt"/>
          <a:ea typeface="+mn-ea"/>
          <a:cs typeface="+mn-cs"/>
          <a:sym typeface="DIN Condensed Bold"/>
        </a:defRPr>
      </a:lvl7pPr>
      <a:lvl8pPr marL="0" marR="0" indent="0" algn="l" defTabSz="778972" rtl="0" latinLnBrk="0">
        <a:lnSpc>
          <a:spcPct val="80000"/>
        </a:lnSpc>
        <a:spcBef>
          <a:spcPts val="3734"/>
        </a:spcBef>
        <a:spcAft>
          <a:spcPts val="0"/>
        </a:spcAft>
        <a:buClrTx/>
        <a:buSzTx/>
        <a:buFontTx/>
        <a:buNone/>
        <a:tabLst/>
        <a:defRPr sz="8000" b="0" i="0" u="none" strike="noStrike" cap="all" spc="0" baseline="0">
          <a:solidFill>
            <a:schemeClr val="accent1"/>
          </a:solidFill>
          <a:uFillTx/>
          <a:latin typeface="+mn-lt"/>
          <a:ea typeface="+mn-ea"/>
          <a:cs typeface="+mn-cs"/>
          <a:sym typeface="DIN Condensed Bold"/>
        </a:defRPr>
      </a:lvl8pPr>
      <a:lvl9pPr marL="0" marR="0" indent="0" algn="l" defTabSz="778972" rtl="0" latinLnBrk="0">
        <a:lnSpc>
          <a:spcPct val="80000"/>
        </a:lnSpc>
        <a:spcBef>
          <a:spcPts val="3734"/>
        </a:spcBef>
        <a:spcAft>
          <a:spcPts val="0"/>
        </a:spcAft>
        <a:buClrTx/>
        <a:buSzTx/>
        <a:buFontTx/>
        <a:buNone/>
        <a:tabLst/>
        <a:defRPr sz="8000" b="0" i="0" u="none" strike="noStrike" cap="all" spc="0" baseline="0">
          <a:solidFill>
            <a:schemeClr val="accent1"/>
          </a:solidFill>
          <a:uFillTx/>
          <a:latin typeface="+mn-lt"/>
          <a:ea typeface="+mn-ea"/>
          <a:cs typeface="+mn-cs"/>
          <a:sym typeface="DIN Condensed Bold"/>
        </a:defRPr>
      </a:lvl9pPr>
    </p:titleStyle>
    <p:bodyStyle>
      <a:lvl1pPr marL="592696" marR="0" indent="-592696" algn="l" defTabSz="778972" rtl="0" latinLnBrk="0">
        <a:lnSpc>
          <a:spcPct val="100000"/>
        </a:lnSpc>
        <a:spcBef>
          <a:spcPts val="3734"/>
        </a:spcBef>
        <a:spcAft>
          <a:spcPts val="0"/>
        </a:spcAft>
        <a:buClr>
          <a:schemeClr val="accent1">
            <a:satOff val="-4060"/>
          </a:schemeClr>
        </a:buClr>
        <a:buSzPct val="104999"/>
        <a:buFont typeface="Avenir Next Regular"/>
        <a:buChar char="‣"/>
        <a:tabLst/>
        <a:defRPr sz="4534" b="0" i="0" u="none" strike="noStrike" cap="none" spc="0" baseline="0">
          <a:solidFill>
            <a:srgbClr val="838787"/>
          </a:solidFill>
          <a:uFillTx/>
          <a:latin typeface="Avenir Next Medium"/>
          <a:ea typeface="Avenir Next Medium"/>
          <a:cs typeface="Avenir Next Medium"/>
          <a:sym typeface="Avenir Next Medium"/>
        </a:defRPr>
      </a:lvl1pPr>
      <a:lvl2pPr marL="1185393" marR="0" indent="-592696" algn="l" defTabSz="778972" rtl="0" latinLnBrk="0">
        <a:lnSpc>
          <a:spcPct val="100000"/>
        </a:lnSpc>
        <a:spcBef>
          <a:spcPts val="3734"/>
        </a:spcBef>
        <a:spcAft>
          <a:spcPts val="0"/>
        </a:spcAft>
        <a:buClr>
          <a:schemeClr val="accent1">
            <a:satOff val="-4060"/>
          </a:schemeClr>
        </a:buClr>
        <a:buSzPct val="104999"/>
        <a:buFont typeface="Avenir Next Regular"/>
        <a:buChar char="‣"/>
        <a:tabLst/>
        <a:defRPr sz="4534" b="0" i="0" u="none" strike="noStrike" cap="none" spc="0" baseline="0">
          <a:solidFill>
            <a:srgbClr val="838787"/>
          </a:solidFill>
          <a:uFillTx/>
          <a:latin typeface="Avenir Next Medium"/>
          <a:ea typeface="Avenir Next Medium"/>
          <a:cs typeface="Avenir Next Medium"/>
          <a:sym typeface="Avenir Next Medium"/>
        </a:defRPr>
      </a:lvl2pPr>
      <a:lvl3pPr marL="1778089" marR="0" indent="-592696" algn="l" defTabSz="778972" rtl="0" latinLnBrk="0">
        <a:lnSpc>
          <a:spcPct val="100000"/>
        </a:lnSpc>
        <a:spcBef>
          <a:spcPts val="3734"/>
        </a:spcBef>
        <a:spcAft>
          <a:spcPts val="0"/>
        </a:spcAft>
        <a:buClr>
          <a:schemeClr val="accent1">
            <a:satOff val="-4060"/>
          </a:schemeClr>
        </a:buClr>
        <a:buSzPct val="104999"/>
        <a:buFont typeface="Avenir Next Regular"/>
        <a:buChar char="‣"/>
        <a:tabLst/>
        <a:defRPr sz="4534" b="0" i="0" u="none" strike="noStrike" cap="none" spc="0" baseline="0">
          <a:solidFill>
            <a:srgbClr val="838787"/>
          </a:solidFill>
          <a:uFillTx/>
          <a:latin typeface="Avenir Next Medium"/>
          <a:ea typeface="Avenir Next Medium"/>
          <a:cs typeface="Avenir Next Medium"/>
          <a:sym typeface="Avenir Next Medium"/>
        </a:defRPr>
      </a:lvl3pPr>
      <a:lvl4pPr marL="2370785" marR="0" indent="-592696" algn="l" defTabSz="778972" rtl="0" latinLnBrk="0">
        <a:lnSpc>
          <a:spcPct val="100000"/>
        </a:lnSpc>
        <a:spcBef>
          <a:spcPts val="3734"/>
        </a:spcBef>
        <a:spcAft>
          <a:spcPts val="0"/>
        </a:spcAft>
        <a:buClr>
          <a:schemeClr val="accent1">
            <a:satOff val="-4060"/>
          </a:schemeClr>
        </a:buClr>
        <a:buSzPct val="104999"/>
        <a:buFont typeface="Avenir Next Regular"/>
        <a:buChar char="‣"/>
        <a:tabLst/>
        <a:defRPr sz="4534" b="0" i="0" u="none" strike="noStrike" cap="none" spc="0" baseline="0">
          <a:solidFill>
            <a:srgbClr val="838787"/>
          </a:solidFill>
          <a:uFillTx/>
          <a:latin typeface="Avenir Next Medium"/>
          <a:ea typeface="Avenir Next Medium"/>
          <a:cs typeface="Avenir Next Medium"/>
          <a:sym typeface="Avenir Next Medium"/>
        </a:defRPr>
      </a:lvl4pPr>
      <a:lvl5pPr marL="2963482" marR="0" indent="-592696" algn="l" defTabSz="778972" rtl="0" latinLnBrk="0">
        <a:lnSpc>
          <a:spcPct val="100000"/>
        </a:lnSpc>
        <a:spcBef>
          <a:spcPts val="3734"/>
        </a:spcBef>
        <a:spcAft>
          <a:spcPts val="0"/>
        </a:spcAft>
        <a:buClr>
          <a:schemeClr val="accent1">
            <a:satOff val="-4060"/>
          </a:schemeClr>
        </a:buClr>
        <a:buSzPct val="104999"/>
        <a:buFont typeface="Avenir Next Regular"/>
        <a:buChar char="‣"/>
        <a:tabLst/>
        <a:defRPr sz="4534" b="0" i="0" u="none" strike="noStrike" cap="none" spc="0" baseline="0">
          <a:solidFill>
            <a:srgbClr val="838787"/>
          </a:solidFill>
          <a:uFillTx/>
          <a:latin typeface="Avenir Next Medium"/>
          <a:ea typeface="Avenir Next Medium"/>
          <a:cs typeface="Avenir Next Medium"/>
          <a:sym typeface="Avenir Next Medium"/>
        </a:defRPr>
      </a:lvl5pPr>
      <a:lvl6pPr marL="3556178" marR="0" indent="-592696" algn="l" defTabSz="778972" rtl="0" latinLnBrk="0">
        <a:lnSpc>
          <a:spcPct val="100000"/>
        </a:lnSpc>
        <a:spcBef>
          <a:spcPts val="3734"/>
        </a:spcBef>
        <a:spcAft>
          <a:spcPts val="0"/>
        </a:spcAft>
        <a:buClr>
          <a:schemeClr val="accent1">
            <a:satOff val="-4060"/>
          </a:schemeClr>
        </a:buClr>
        <a:buSzPct val="104999"/>
        <a:buFont typeface="Avenir Next Regular"/>
        <a:buChar char="‣"/>
        <a:tabLst/>
        <a:defRPr sz="4534" b="0" i="0" u="none" strike="noStrike" cap="none" spc="0" baseline="0">
          <a:solidFill>
            <a:srgbClr val="838787"/>
          </a:solidFill>
          <a:uFillTx/>
          <a:latin typeface="Avenir Next Medium"/>
          <a:ea typeface="Avenir Next Medium"/>
          <a:cs typeface="Avenir Next Medium"/>
          <a:sym typeface="Avenir Next Medium"/>
        </a:defRPr>
      </a:lvl6pPr>
      <a:lvl7pPr marL="4148874" marR="0" indent="-592696" algn="l" defTabSz="778972" rtl="0" latinLnBrk="0">
        <a:lnSpc>
          <a:spcPct val="100000"/>
        </a:lnSpc>
        <a:spcBef>
          <a:spcPts val="3734"/>
        </a:spcBef>
        <a:spcAft>
          <a:spcPts val="0"/>
        </a:spcAft>
        <a:buClr>
          <a:schemeClr val="accent1">
            <a:satOff val="-4060"/>
          </a:schemeClr>
        </a:buClr>
        <a:buSzPct val="104999"/>
        <a:buFont typeface="Avenir Next Regular"/>
        <a:buChar char="‣"/>
        <a:tabLst/>
        <a:defRPr sz="4534" b="0" i="0" u="none" strike="noStrike" cap="none" spc="0" baseline="0">
          <a:solidFill>
            <a:srgbClr val="838787"/>
          </a:solidFill>
          <a:uFillTx/>
          <a:latin typeface="Avenir Next Medium"/>
          <a:ea typeface="Avenir Next Medium"/>
          <a:cs typeface="Avenir Next Medium"/>
          <a:sym typeface="Avenir Next Medium"/>
        </a:defRPr>
      </a:lvl7pPr>
      <a:lvl8pPr marL="4741570" marR="0" indent="-592696" algn="l" defTabSz="778972" rtl="0" latinLnBrk="0">
        <a:lnSpc>
          <a:spcPct val="100000"/>
        </a:lnSpc>
        <a:spcBef>
          <a:spcPts val="3734"/>
        </a:spcBef>
        <a:spcAft>
          <a:spcPts val="0"/>
        </a:spcAft>
        <a:buClr>
          <a:schemeClr val="accent1">
            <a:satOff val="-4060"/>
          </a:schemeClr>
        </a:buClr>
        <a:buSzPct val="104999"/>
        <a:buFont typeface="Avenir Next Regular"/>
        <a:buChar char="‣"/>
        <a:tabLst/>
        <a:defRPr sz="4534" b="0" i="0" u="none" strike="noStrike" cap="none" spc="0" baseline="0">
          <a:solidFill>
            <a:srgbClr val="838787"/>
          </a:solidFill>
          <a:uFillTx/>
          <a:latin typeface="Avenir Next Medium"/>
          <a:ea typeface="Avenir Next Medium"/>
          <a:cs typeface="Avenir Next Medium"/>
          <a:sym typeface="Avenir Next Medium"/>
        </a:defRPr>
      </a:lvl8pPr>
      <a:lvl9pPr marL="5334267" marR="0" indent="-592696" algn="l" defTabSz="778972" rtl="0" latinLnBrk="0">
        <a:lnSpc>
          <a:spcPct val="100000"/>
        </a:lnSpc>
        <a:spcBef>
          <a:spcPts val="3734"/>
        </a:spcBef>
        <a:spcAft>
          <a:spcPts val="0"/>
        </a:spcAft>
        <a:buClr>
          <a:schemeClr val="accent1">
            <a:satOff val="-4060"/>
          </a:schemeClr>
        </a:buClr>
        <a:buSzPct val="104999"/>
        <a:buFont typeface="Avenir Next Regular"/>
        <a:buChar char="‣"/>
        <a:tabLst/>
        <a:defRPr sz="4534"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778972" latinLnBrk="0">
        <a:lnSpc>
          <a:spcPct val="8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DIN Alternate Bold"/>
        </a:defRPr>
      </a:lvl1pPr>
      <a:lvl2pPr marL="0" marR="0" indent="304815" algn="r" defTabSz="778972" latinLnBrk="0">
        <a:lnSpc>
          <a:spcPct val="8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DIN Alternate Bold"/>
        </a:defRPr>
      </a:lvl2pPr>
      <a:lvl3pPr marL="0" marR="0" indent="609630" algn="r" defTabSz="778972" latinLnBrk="0">
        <a:lnSpc>
          <a:spcPct val="8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DIN Alternate Bold"/>
        </a:defRPr>
      </a:lvl3pPr>
      <a:lvl4pPr marL="0" marR="0" indent="914446" algn="r" defTabSz="778972" latinLnBrk="0">
        <a:lnSpc>
          <a:spcPct val="8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DIN Alternate Bold"/>
        </a:defRPr>
      </a:lvl4pPr>
      <a:lvl5pPr marL="0" marR="0" indent="1219261" algn="r" defTabSz="778972" latinLnBrk="0">
        <a:lnSpc>
          <a:spcPct val="8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DIN Alternate Bold"/>
        </a:defRPr>
      </a:lvl5pPr>
      <a:lvl6pPr marL="0" marR="0" indent="1524076" algn="r" defTabSz="778972" latinLnBrk="0">
        <a:lnSpc>
          <a:spcPct val="8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DIN Alternate Bold"/>
        </a:defRPr>
      </a:lvl6pPr>
      <a:lvl7pPr marL="0" marR="0" indent="1828891" algn="r" defTabSz="778972" latinLnBrk="0">
        <a:lnSpc>
          <a:spcPct val="8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DIN Alternate Bold"/>
        </a:defRPr>
      </a:lvl7pPr>
      <a:lvl8pPr marL="0" marR="0" indent="2133707" algn="r" defTabSz="778972" latinLnBrk="0">
        <a:lnSpc>
          <a:spcPct val="8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DIN Alternate Bold"/>
        </a:defRPr>
      </a:lvl8pPr>
      <a:lvl9pPr marL="0" marR="0" indent="2438522" algn="r" defTabSz="778972" latinLnBrk="0">
        <a:lnSpc>
          <a:spcPct val="8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thunderclap.io/"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jpe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jpeg"/></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ufrisk/pcileech" TargetMode="External"/><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69.jpeg"/><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hyperlink" Target="https://wikileaks.org/spyfiles/files/0/299_GAMMA-201110-FinFisher_Product_Portfolio-en.pdf"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0.xml"/><Relationship Id="rId1" Type="http://schemas.openxmlformats.org/officeDocument/2006/relationships/slideLayout" Target="../slideLayouts/slideLayout17.xml"/><Relationship Id="rId5" Type="http://schemas.openxmlformats.org/officeDocument/2006/relationships/image" Target="../media/image87.png"/><Relationship Id="rId4" Type="http://schemas.openxmlformats.org/officeDocument/2006/relationships/chart" Target="../charts/chart9.xml"/></Relationships>
</file>

<file path=ppt/slides/_rels/slide5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Motive, Means &amp; OPPORTUNITY…"/>
          <p:cNvSpPr txBox="1">
            <a:spLocks noGrp="1"/>
          </p:cNvSpPr>
          <p:nvPr>
            <p:ph type="title"/>
          </p:nvPr>
        </p:nvSpPr>
        <p:spPr>
          <a:prstGeom prst="rect">
            <a:avLst/>
          </a:prstGeom>
        </p:spPr>
        <p:txBody>
          <a:bodyPr>
            <a:normAutofit/>
          </a:bodyPr>
          <a:lstStyle/>
          <a:p>
            <a:pPr defTabSz="755603">
              <a:defRPr sz="9603"/>
            </a:pPr>
            <a:r>
              <a:rPr lang="en-US" sz="4800" b="0" i="0" dirty="0">
                <a:solidFill>
                  <a:schemeClr val="accent3">
                    <a:lumMod val="75000"/>
                  </a:schemeClr>
                </a:solidFill>
                <a:effectLst/>
                <a:latin typeface="Arial" panose="020B0604020202020204" pitchFamily="34" charset="0"/>
              </a:rPr>
              <a:t>Characterizing, Exploiting, and Detecting </a:t>
            </a:r>
            <a:r>
              <a:rPr lang="en-US" sz="4800" b="0" i="0" dirty="0">
                <a:solidFill>
                  <a:srgbClr val="FFC000"/>
                </a:solidFill>
                <a:effectLst/>
                <a:latin typeface="Arial" panose="020B0604020202020204" pitchFamily="34" charset="0"/>
              </a:rPr>
              <a:t>DMA Code Injection Vulnerabilities </a:t>
            </a:r>
            <a:r>
              <a:rPr lang="en-US" sz="4800" b="0" i="0" dirty="0">
                <a:solidFill>
                  <a:schemeClr val="bg2">
                    <a:lumMod val="50000"/>
                    <a:lumOff val="50000"/>
                  </a:schemeClr>
                </a:solidFill>
                <a:effectLst/>
                <a:latin typeface="Arial" panose="020B0604020202020204" pitchFamily="34" charset="0"/>
              </a:rPr>
              <a:t>in the </a:t>
            </a:r>
            <a:r>
              <a:rPr lang="en-US" sz="4800" b="0" i="0" dirty="0">
                <a:effectLst/>
                <a:latin typeface="Arial" panose="020B0604020202020204" pitchFamily="34" charset="0"/>
              </a:rPr>
              <a:t>Presence of an IOMMU</a:t>
            </a:r>
            <a:endParaRPr sz="4800" dirty="0"/>
          </a:p>
        </p:txBody>
      </p:sp>
      <p:sp>
        <p:nvSpPr>
          <p:cNvPr id="218" name="Alex MArkuze, Shay Vargaftik, GIL Kupfer, Boris Pismeny, NADAV AMIT, ADAM MORRISON,  DAN TzAFRIR"/>
          <p:cNvSpPr txBox="1">
            <a:spLocks noGrp="1"/>
          </p:cNvSpPr>
          <p:nvPr>
            <p:ph type="body" sz="quarter" idx="1"/>
          </p:nvPr>
        </p:nvSpPr>
        <p:spPr>
          <a:prstGeom prst="rect">
            <a:avLst/>
          </a:prstGeom>
        </p:spPr>
        <p:txBody>
          <a:bodyPr/>
          <a:lstStyle/>
          <a:p>
            <a:pPr>
              <a:defRPr sz="4000"/>
            </a:pPr>
            <a:r>
              <a:rPr dirty="0">
                <a:solidFill>
                  <a:schemeClr val="accent3">
                    <a:hueOff val="1279411"/>
                    <a:satOff val="-9468"/>
                    <a:lumOff val="-15294"/>
                  </a:schemeClr>
                </a:solidFill>
              </a:rPr>
              <a:t>Alex </a:t>
            </a:r>
            <a:r>
              <a:rPr dirty="0" err="1">
                <a:solidFill>
                  <a:schemeClr val="accent3">
                    <a:hueOff val="1279411"/>
                    <a:satOff val="-9468"/>
                    <a:lumOff val="-15294"/>
                  </a:schemeClr>
                </a:solidFill>
              </a:rPr>
              <a:t>MArkuze</a:t>
            </a:r>
            <a:r>
              <a:rPr dirty="0">
                <a:solidFill>
                  <a:schemeClr val="accent1">
                    <a:lumMod val="75000"/>
                  </a:schemeClr>
                </a:solidFill>
              </a:rPr>
              <a:t>, Shay </a:t>
            </a:r>
            <a:r>
              <a:rPr dirty="0" err="1">
                <a:solidFill>
                  <a:schemeClr val="accent1">
                    <a:lumMod val="75000"/>
                  </a:schemeClr>
                </a:solidFill>
              </a:rPr>
              <a:t>Vargaftik</a:t>
            </a:r>
            <a:r>
              <a:rPr dirty="0">
                <a:solidFill>
                  <a:schemeClr val="accent1">
                    <a:lumMod val="75000"/>
                  </a:schemeClr>
                </a:solidFill>
              </a:rPr>
              <a:t>, GIL Kupfer, Boris </a:t>
            </a:r>
            <a:r>
              <a:rPr dirty="0" err="1">
                <a:solidFill>
                  <a:schemeClr val="accent1">
                    <a:lumMod val="75000"/>
                  </a:schemeClr>
                </a:solidFill>
              </a:rPr>
              <a:t>Pisme</a:t>
            </a:r>
            <a:r>
              <a:rPr lang="en-US" dirty="0" err="1">
                <a:solidFill>
                  <a:schemeClr val="accent1">
                    <a:lumMod val="75000"/>
                  </a:schemeClr>
                </a:solidFill>
              </a:rPr>
              <a:t>N</a:t>
            </a:r>
            <a:r>
              <a:rPr dirty="0" err="1">
                <a:solidFill>
                  <a:schemeClr val="accent1">
                    <a:lumMod val="75000"/>
                  </a:schemeClr>
                </a:solidFill>
              </a:rPr>
              <a:t>ny</a:t>
            </a:r>
            <a:r>
              <a:rPr dirty="0">
                <a:solidFill>
                  <a:schemeClr val="accent1">
                    <a:lumMod val="75000"/>
                  </a:schemeClr>
                </a:solidFill>
              </a:rPr>
              <a:t>, </a:t>
            </a:r>
            <a:br>
              <a:rPr lang="en-US" dirty="0">
                <a:solidFill>
                  <a:schemeClr val="accent1">
                    <a:lumMod val="75000"/>
                  </a:schemeClr>
                </a:solidFill>
              </a:rPr>
            </a:br>
            <a:r>
              <a:rPr dirty="0">
                <a:solidFill>
                  <a:schemeClr val="accent1">
                    <a:lumMod val="75000"/>
                  </a:schemeClr>
                </a:solidFill>
              </a:rPr>
              <a:t>NADAV AMIT, ADAM MORRISON, DAN T</a:t>
            </a:r>
            <a:r>
              <a:rPr lang="en-US" dirty="0">
                <a:solidFill>
                  <a:schemeClr val="accent1">
                    <a:lumMod val="75000"/>
                  </a:schemeClr>
                </a:solidFill>
              </a:rPr>
              <a:t>S</a:t>
            </a:r>
            <a:r>
              <a:rPr dirty="0">
                <a:solidFill>
                  <a:schemeClr val="accent1">
                    <a:lumMod val="75000"/>
                  </a:schemeClr>
                </a:solidFill>
              </a:rPr>
              <a:t>AFRIR</a:t>
            </a:r>
          </a:p>
        </p:txBody>
      </p:sp>
      <p:sp>
        <p:nvSpPr>
          <p:cNvPr id="223" name="Slide Number"/>
          <p:cNvSpPr txBox="1">
            <a:spLocks noGrp="1"/>
          </p:cNvSpPr>
          <p:nvPr>
            <p:ph type="sldNum" sz="quarter" idx="2"/>
          </p:nvPr>
        </p:nvSpPr>
        <p:spPr>
          <a:xfrm>
            <a:off x="16447872" y="-1066982"/>
            <a:ext cx="310983" cy="5064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pic>
        <p:nvPicPr>
          <p:cNvPr id="5" name="vmw.png" descr="vmw.png">
            <a:extLst>
              <a:ext uri="{FF2B5EF4-FFF2-40B4-BE49-F238E27FC236}">
                <a16:creationId xmlns:a16="http://schemas.microsoft.com/office/drawing/2014/main" id="{EF487968-EDBF-4867-980F-B7DDCE3A17FD}"/>
              </a:ext>
            </a:extLst>
          </p:cNvPr>
          <p:cNvPicPr>
            <a:picLocks noChangeAspect="1"/>
          </p:cNvPicPr>
          <p:nvPr/>
        </p:nvPicPr>
        <p:blipFill>
          <a:blip r:embed="rId3"/>
          <a:stretch>
            <a:fillRect/>
          </a:stretch>
        </p:blipFill>
        <p:spPr>
          <a:xfrm>
            <a:off x="12972516" y="151433"/>
            <a:ext cx="4077429" cy="2140651"/>
          </a:xfrm>
          <a:prstGeom prst="rect">
            <a:avLst/>
          </a:prstGeom>
          <a:ln w="12700">
            <a:miter lim="400000"/>
          </a:ln>
        </p:spPr>
      </p:pic>
      <p:pic>
        <p:nvPicPr>
          <p:cNvPr id="6" name="technion_logo.png" descr="technion_logo.png">
            <a:extLst>
              <a:ext uri="{FF2B5EF4-FFF2-40B4-BE49-F238E27FC236}">
                <a16:creationId xmlns:a16="http://schemas.microsoft.com/office/drawing/2014/main" id="{14820064-0125-413A-B947-1793ACD985AE}"/>
              </a:ext>
            </a:extLst>
          </p:cNvPr>
          <p:cNvPicPr>
            <a:picLocks noChangeAspect="1"/>
          </p:cNvPicPr>
          <p:nvPr/>
        </p:nvPicPr>
        <p:blipFill>
          <a:blip r:embed="rId4"/>
          <a:stretch>
            <a:fillRect/>
          </a:stretch>
        </p:blipFill>
        <p:spPr>
          <a:xfrm>
            <a:off x="4516450" y="279688"/>
            <a:ext cx="7080193" cy="1905798"/>
          </a:xfrm>
          <a:prstGeom prst="rect">
            <a:avLst/>
          </a:prstGeom>
          <a:ln w="12700">
            <a:miter lim="400000"/>
          </a:ln>
        </p:spPr>
      </p:pic>
      <p:pic>
        <p:nvPicPr>
          <p:cNvPr id="7" name="telaviv.png" descr="telaviv.png">
            <a:extLst>
              <a:ext uri="{FF2B5EF4-FFF2-40B4-BE49-F238E27FC236}">
                <a16:creationId xmlns:a16="http://schemas.microsoft.com/office/drawing/2014/main" id="{38218BAC-C9DB-4145-BEBD-048F11B70B45}"/>
              </a:ext>
            </a:extLst>
          </p:cNvPr>
          <p:cNvPicPr>
            <a:picLocks noChangeAspect="1"/>
          </p:cNvPicPr>
          <p:nvPr/>
        </p:nvPicPr>
        <p:blipFill>
          <a:blip r:embed="rId5"/>
          <a:stretch>
            <a:fillRect/>
          </a:stretch>
        </p:blipFill>
        <p:spPr>
          <a:xfrm>
            <a:off x="541883" y="175558"/>
            <a:ext cx="2858199" cy="2858199"/>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OMMU problem #2 — sub page"/>
          <p:cNvSpPr txBox="1">
            <a:spLocks noGrp="1"/>
          </p:cNvSpPr>
          <p:nvPr>
            <p:ph type="title"/>
          </p:nvPr>
        </p:nvSpPr>
        <p:spPr>
          <a:xfrm>
            <a:off x="2255220" y="-58299"/>
            <a:ext cx="14025891" cy="2159067"/>
          </a:xfrm>
          <a:prstGeom prst="rect">
            <a:avLst/>
          </a:prstGeom>
        </p:spPr>
        <p:txBody>
          <a:bodyPr>
            <a:normAutofit/>
          </a:bodyPr>
          <a:lstStyle>
            <a:lvl1pPr defTabSz="414781">
              <a:defRPr sz="5537"/>
            </a:lvl1pPr>
          </a:lstStyle>
          <a:p>
            <a:r>
              <a:rPr sz="6400" dirty="0">
                <a:solidFill>
                  <a:schemeClr val="accent1"/>
                </a:solidFill>
                <a:latin typeface="+mj-lt"/>
              </a:rPr>
              <a:t>IOMMU </a:t>
            </a:r>
            <a:r>
              <a:rPr lang="en-US" sz="6400" dirty="0">
                <a:solidFill>
                  <a:schemeClr val="accent1"/>
                </a:solidFill>
                <a:latin typeface="+mj-lt"/>
              </a:rPr>
              <a:t>security </a:t>
            </a:r>
            <a:r>
              <a:rPr sz="6400" dirty="0">
                <a:solidFill>
                  <a:schemeClr val="accent1"/>
                </a:solidFill>
                <a:latin typeface="+mj-lt"/>
              </a:rPr>
              <a:t>problem — sub page</a:t>
            </a:r>
          </a:p>
        </p:txBody>
      </p:sp>
      <p:sp>
        <p:nvSpPr>
          <p:cNvPr id="304" name="Rectangle"/>
          <p:cNvSpPr/>
          <p:nvPr/>
        </p:nvSpPr>
        <p:spPr>
          <a:xfrm>
            <a:off x="5276570" y="1972184"/>
            <a:ext cx="7571828" cy="7024898"/>
          </a:xfrm>
          <a:prstGeom prst="rect">
            <a:avLst/>
          </a:prstGeom>
          <a:solidFill>
            <a:srgbClr val="F5D328"/>
          </a:solidFill>
          <a:ln w="12700">
            <a:miter lim="400000"/>
          </a:ln>
          <a:effectLst>
            <a:outerShdw blurRad="25400" rotWithShape="0">
              <a:srgbClr val="000000">
                <a:alpha val="50000"/>
              </a:srgbClr>
            </a:outerShdw>
          </a:effectLst>
        </p:spPr>
        <p:txBody>
          <a:bodyPr lIns="50802" tIns="50802" rIns="50802" bIns="50802" anchor="ctr"/>
          <a:lstStyle/>
          <a:p>
            <a:pPr algn="ctr">
              <a:spcBef>
                <a:spcPts val="0"/>
              </a:spcBef>
              <a:defRPr sz="2200">
                <a:solidFill>
                  <a:srgbClr val="FFFFFF"/>
                </a:solidFill>
                <a:latin typeface="Helvetica Light"/>
                <a:ea typeface="Helvetica Light"/>
                <a:cs typeface="Helvetica Light"/>
                <a:sym typeface="Helvetica Light"/>
              </a:defRPr>
            </a:pPr>
            <a:endParaRPr sz="2933"/>
          </a:p>
        </p:txBody>
      </p:sp>
      <p:grpSp>
        <p:nvGrpSpPr>
          <p:cNvPr id="307" name="Group"/>
          <p:cNvGrpSpPr/>
          <p:nvPr/>
        </p:nvGrpSpPr>
        <p:grpSpPr>
          <a:xfrm>
            <a:off x="4119586" y="5753677"/>
            <a:ext cx="9885799" cy="3253751"/>
            <a:chOff x="0" y="0"/>
            <a:chExt cx="7414121" cy="2440237"/>
          </a:xfrm>
        </p:grpSpPr>
        <p:sp>
          <p:nvSpPr>
            <p:cNvPr id="305" name="Rectangle"/>
            <p:cNvSpPr/>
            <p:nvPr/>
          </p:nvSpPr>
          <p:spPr>
            <a:xfrm>
              <a:off x="875478" y="0"/>
              <a:ext cx="5663167" cy="2440238"/>
            </a:xfrm>
            <a:prstGeom prst="rect">
              <a:avLst/>
            </a:prstGeom>
            <a:solidFill>
              <a:srgbClr val="C82506"/>
            </a:solidFill>
            <a:ln w="12700" cap="flat">
              <a:noFill/>
              <a:miter lim="400000"/>
            </a:ln>
            <a:effectLst>
              <a:outerShdw blurRad="25400" dist="12700" dir="5400000" rotWithShape="0">
                <a:srgbClr val="000000">
                  <a:alpha val="50000"/>
                </a:srgbClr>
              </a:outerShdw>
            </a:effectLst>
          </p:spPr>
          <p:txBody>
            <a:bodyPr wrap="square" lIns="50802" tIns="50802" rIns="50802" bIns="50802" numCol="1" anchor="ctr">
              <a:noAutofit/>
            </a:bodyP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306" name="Confidential data"/>
            <p:cNvSpPr txBox="1"/>
            <p:nvPr/>
          </p:nvSpPr>
          <p:spPr>
            <a:xfrm>
              <a:off x="0" y="510196"/>
              <a:ext cx="7414122" cy="9636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lvl1pPr algn="ctr">
                <a:spcBef>
                  <a:spcPts val="0"/>
                </a:spcBef>
                <a:defRPr sz="5800">
                  <a:solidFill>
                    <a:srgbClr val="FFFFFF"/>
                  </a:solidFill>
                  <a:latin typeface="Helvetica Light"/>
                  <a:ea typeface="Helvetica Light"/>
                  <a:cs typeface="Helvetica Light"/>
                  <a:sym typeface="Helvetica Light"/>
                </a:defRPr>
              </a:lvl1pPr>
            </a:lstStyle>
            <a:p>
              <a:r>
                <a:rPr sz="7734"/>
                <a:t>Confidential data</a:t>
              </a:r>
            </a:p>
          </p:txBody>
        </p:sp>
      </p:grpSp>
      <p:pic>
        <p:nvPicPr>
          <p:cNvPr id="308" name="33-106-256-01.jpg" descr="33-106-256-01.jpg"/>
          <p:cNvPicPr>
            <a:picLocks noChangeAspect="1"/>
          </p:cNvPicPr>
          <p:nvPr/>
        </p:nvPicPr>
        <p:blipFill>
          <a:blip r:embed="rId3"/>
          <a:stretch>
            <a:fillRect/>
          </a:stretch>
        </p:blipFill>
        <p:spPr>
          <a:xfrm>
            <a:off x="13088898" y="2702179"/>
            <a:ext cx="3742456" cy="2806842"/>
          </a:xfrm>
          <a:prstGeom prst="rect">
            <a:avLst/>
          </a:prstGeom>
          <a:ln w="12700">
            <a:miter lim="400000"/>
          </a:ln>
        </p:spPr>
      </p:pic>
      <p:grpSp>
        <p:nvGrpSpPr>
          <p:cNvPr id="311" name="Group"/>
          <p:cNvGrpSpPr/>
          <p:nvPr/>
        </p:nvGrpSpPr>
        <p:grpSpPr>
          <a:xfrm>
            <a:off x="4728876" y="1954650"/>
            <a:ext cx="8127541" cy="951074"/>
            <a:chOff x="0" y="0"/>
            <a:chExt cx="6095468" cy="713283"/>
          </a:xfrm>
        </p:grpSpPr>
        <p:sp>
          <p:nvSpPr>
            <p:cNvPr id="309" name="Rectangle"/>
            <p:cNvSpPr/>
            <p:nvPr/>
          </p:nvSpPr>
          <p:spPr>
            <a:xfrm>
              <a:off x="391572" y="0"/>
              <a:ext cx="5703897" cy="713284"/>
            </a:xfrm>
            <a:prstGeom prst="rect">
              <a:avLst/>
            </a:prstGeom>
            <a:solidFill>
              <a:srgbClr val="70BF41"/>
            </a:solidFill>
            <a:ln w="12700" cap="flat">
              <a:noFill/>
              <a:miter lim="400000"/>
            </a:ln>
            <a:effectLst>
              <a:outerShdw blurRad="25400" dist="12700" dir="5400000" rotWithShape="0">
                <a:srgbClr val="000000">
                  <a:alpha val="50000"/>
                </a:srgbClr>
              </a:outerShdw>
            </a:effectLst>
          </p:spPr>
          <p:txBody>
            <a:bodyPr wrap="square" lIns="50802" tIns="50802" rIns="50802" bIns="50802" numCol="1" anchor="ctr">
              <a:noAutofit/>
            </a:bodyP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310" name="NIC needs to access"/>
            <p:cNvSpPr txBox="1"/>
            <p:nvPr/>
          </p:nvSpPr>
          <p:spPr>
            <a:xfrm>
              <a:off x="0" y="58191"/>
              <a:ext cx="5778534" cy="596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lvl1pPr algn="ctr">
                <a:spcBef>
                  <a:spcPts val="0"/>
                </a:spcBef>
                <a:defRPr sz="3400" b="1">
                  <a:solidFill>
                    <a:srgbClr val="FFFFFF"/>
                  </a:solidFill>
                  <a:latin typeface="Helvetica"/>
                  <a:ea typeface="Helvetica"/>
                  <a:cs typeface="Helvetica"/>
                  <a:sym typeface="Helvetica"/>
                </a:defRPr>
              </a:lvl1pPr>
            </a:lstStyle>
            <a:p>
              <a:r>
                <a:rPr sz="4534"/>
                <a:t> NIC needs to access</a:t>
              </a:r>
            </a:p>
          </p:txBody>
        </p:sp>
      </p:grpSp>
      <p:sp>
        <p:nvSpPr>
          <p:cNvPr id="312" name="4KB page"/>
          <p:cNvSpPr txBox="1"/>
          <p:nvPr/>
        </p:nvSpPr>
        <p:spPr>
          <a:xfrm>
            <a:off x="2255220" y="5084457"/>
            <a:ext cx="2787627"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3400" b="1">
                <a:solidFill>
                  <a:srgbClr val="000000"/>
                </a:solidFill>
                <a:latin typeface="Helvetica"/>
                <a:ea typeface="Helvetica"/>
                <a:cs typeface="Helvetica"/>
                <a:sym typeface="Helvetica"/>
              </a:defRPr>
            </a:lvl1pPr>
          </a:lstStyle>
          <a:p>
            <a:r>
              <a:rPr sz="4534"/>
              <a:t>4KB page</a:t>
            </a:r>
          </a:p>
        </p:txBody>
      </p:sp>
      <p:grpSp>
        <p:nvGrpSpPr>
          <p:cNvPr id="316" name="Group"/>
          <p:cNvGrpSpPr/>
          <p:nvPr/>
        </p:nvGrpSpPr>
        <p:grpSpPr>
          <a:xfrm>
            <a:off x="5276570" y="1972184"/>
            <a:ext cx="10302968" cy="7024898"/>
            <a:chOff x="0" y="0"/>
            <a:chExt cx="7726989" cy="5268511"/>
          </a:xfrm>
        </p:grpSpPr>
        <p:sp>
          <p:nvSpPr>
            <p:cNvPr id="313" name="Rectangle"/>
            <p:cNvSpPr/>
            <p:nvPr/>
          </p:nvSpPr>
          <p:spPr>
            <a:xfrm>
              <a:off x="0" y="0"/>
              <a:ext cx="5674959" cy="5268512"/>
            </a:xfrm>
            <a:prstGeom prst="rect">
              <a:avLst/>
            </a:prstGeom>
            <a:solidFill>
              <a:srgbClr val="53585F">
                <a:alpha val="63582"/>
              </a:srgbClr>
            </a:solidFill>
            <a:ln w="12700" cap="flat">
              <a:noFill/>
              <a:miter lim="400000"/>
            </a:ln>
            <a:effectLst>
              <a:outerShdw blurRad="25400" rotWithShape="0">
                <a:srgbClr val="000000">
                  <a:alpha val="50000"/>
                </a:srgbClr>
              </a:outerShdw>
            </a:effectLst>
          </p:spPr>
          <p:txBody>
            <a:bodyPr wrap="square" lIns="50802" tIns="50802" rIns="50802" bIns="50802" numCol="1" anchor="ctr">
              <a:noAutofit/>
            </a:bodyP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314" name="Line"/>
            <p:cNvSpPr/>
            <p:nvPr/>
          </p:nvSpPr>
          <p:spPr>
            <a:xfrm flipH="1" flipV="1">
              <a:off x="5761415" y="2801489"/>
              <a:ext cx="1965575" cy="1"/>
            </a:xfrm>
            <a:prstGeom prst="line">
              <a:avLst/>
            </a:prstGeom>
            <a:noFill/>
            <a:ln w="50800" cap="flat">
              <a:solidFill>
                <a:srgbClr val="EC5D57"/>
              </a:solidFill>
              <a:prstDash val="solid"/>
              <a:miter lim="400000"/>
              <a:tailEnd type="triangle" w="med" len="med"/>
            </a:ln>
            <a:effectLst/>
          </p:spPr>
          <p:txBody>
            <a:bodyPr wrap="square" lIns="50802" tIns="50802" rIns="50802" bIns="50802" numCol="1" anchor="ctr">
              <a:noAutofit/>
            </a:bodyPr>
            <a:lstStyle/>
            <a:p>
              <a:pPr algn="ctr">
                <a:spcBef>
                  <a:spcPts val="0"/>
                </a:spcBef>
                <a:defRPr sz="2200">
                  <a:solidFill>
                    <a:srgbClr val="000000"/>
                  </a:solidFill>
                  <a:latin typeface="Helvetica Light"/>
                  <a:ea typeface="Helvetica Light"/>
                  <a:cs typeface="Helvetica Light"/>
                  <a:sym typeface="Helvetica Light"/>
                </a:defRPr>
              </a:pPr>
              <a:endParaRPr sz="2933"/>
            </a:p>
          </p:txBody>
        </p:sp>
        <p:sp>
          <p:nvSpPr>
            <p:cNvPr id="315" name="NIC…"/>
            <p:cNvSpPr txBox="1"/>
            <p:nvPr/>
          </p:nvSpPr>
          <p:spPr>
            <a:xfrm>
              <a:off x="912340" y="1658489"/>
              <a:ext cx="3850279" cy="2286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p>
              <a:pPr algn="ctr">
                <a:spcBef>
                  <a:spcPts val="0"/>
                </a:spcBef>
                <a:defRPr sz="4800" b="1">
                  <a:solidFill>
                    <a:srgbClr val="EC5D57"/>
                  </a:solidFill>
                  <a:latin typeface="Helvetica"/>
                  <a:ea typeface="Helvetica"/>
                  <a:cs typeface="Helvetica"/>
                  <a:sym typeface="Helvetica"/>
                </a:defRPr>
              </a:pPr>
              <a:r>
                <a:rPr sz="6400"/>
                <a:t>NIC </a:t>
              </a:r>
            </a:p>
            <a:p>
              <a:pPr algn="ctr">
                <a:spcBef>
                  <a:spcPts val="0"/>
                </a:spcBef>
                <a:defRPr sz="4800" b="1">
                  <a:solidFill>
                    <a:srgbClr val="EC5D57"/>
                  </a:solidFill>
                  <a:latin typeface="Helvetica"/>
                  <a:ea typeface="Helvetica"/>
                  <a:cs typeface="Helvetica"/>
                  <a:sym typeface="Helvetica"/>
                </a:defRPr>
              </a:pPr>
              <a:r>
                <a:rPr sz="6400"/>
                <a:t>CAN access</a:t>
              </a:r>
            </a:p>
          </p:txBody>
        </p:sp>
      </p:grpSp>
      <p:pic>
        <p:nvPicPr>
          <p:cNvPr id="317" name="Line Line" descr="Line Line"/>
          <p:cNvPicPr>
            <a:picLocks/>
          </p:cNvPicPr>
          <p:nvPr/>
        </p:nvPicPr>
        <p:blipFill>
          <a:blip r:embed="rId4"/>
          <a:stretch>
            <a:fillRect/>
          </a:stretch>
        </p:blipFill>
        <p:spPr>
          <a:xfrm rot="16200000">
            <a:off x="1990219" y="5308521"/>
            <a:ext cx="7120213" cy="35222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307"/>
                                        </p:tgtEl>
                                        <p:attrNameLst>
                                          <p:attrName>style.visibility</p:attrName>
                                        </p:attrNameLst>
                                      </p:cBhvr>
                                      <p:to>
                                        <p:strVal val="visible"/>
                                      </p:to>
                                    </p:set>
                                    <p:animEffect transition="in" filter="box(out)">
                                      <p:cBhvr>
                                        <p:cTn id="7" dur="4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311"/>
                                        </p:tgtEl>
                                        <p:attrNameLst>
                                          <p:attrName>style.visibility</p:attrName>
                                        </p:attrNameLst>
                                      </p:cBhvr>
                                      <p:to>
                                        <p:strVal val="visible"/>
                                      </p:to>
                                    </p:set>
                                    <p:animEffect transition="in" filter="wipe(left)">
                                      <p:cBhvr>
                                        <p:cTn id="12" dur="400"/>
                                        <p:tgtEl>
                                          <p:spTgt spid="3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3" nodeType="clickEffect">
                                  <p:stCondLst>
                                    <p:cond delay="0"/>
                                  </p:stCondLst>
                                  <p:iterate>
                                    <p:tmAbs val="0"/>
                                  </p:iterate>
                                  <p:childTnLst>
                                    <p:set>
                                      <p:cBhvr>
                                        <p:cTn id="16" fill="hold"/>
                                        <p:tgtEl>
                                          <p:spTgt spid="316"/>
                                        </p:tgtEl>
                                        <p:attrNameLst>
                                          <p:attrName>style.visibility</p:attrName>
                                        </p:attrNameLst>
                                      </p:cBhvr>
                                      <p:to>
                                        <p:strVal val="visible"/>
                                      </p:to>
                                    </p:set>
                                    <p:animEffect transition="in" filter="wipe(right)">
                                      <p:cBhvr>
                                        <p:cTn id="17" dur="4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1" animBg="1" advAuto="0"/>
      <p:bldP spid="311" grpId="2" animBg="1" advAuto="0"/>
      <p:bldP spid="316" grpId="3"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BACKGROUND"/>
          <p:cNvSpPr txBox="1">
            <a:spLocks noGrp="1"/>
          </p:cNvSpPr>
          <p:nvPr>
            <p:ph type="body" idx="21"/>
          </p:nvPr>
        </p:nvSpPr>
        <p:spPr>
          <a:prstGeom prst="rect">
            <a:avLst/>
          </a:prstGeom>
        </p:spPr>
        <p:txBody>
          <a:bodyPr/>
          <a:lstStyle/>
          <a:p>
            <a:r>
              <a:rPr dirty="0"/>
              <a:t>BACKGROUND</a:t>
            </a:r>
          </a:p>
        </p:txBody>
      </p:sp>
      <p:sp>
        <p:nvSpPr>
          <p:cNvPr id="323" name="IOMMU subverting DMA attacks"/>
          <p:cNvSpPr txBox="1">
            <a:spLocks noGrp="1"/>
          </p:cNvSpPr>
          <p:nvPr>
            <p:ph type="title"/>
          </p:nvPr>
        </p:nvSpPr>
        <p:spPr>
          <a:prstGeom prst="rect">
            <a:avLst/>
          </a:prstGeom>
        </p:spPr>
        <p:txBody>
          <a:bodyPr/>
          <a:lstStyle>
            <a:lvl1pPr defTabSz="467359">
              <a:spcBef>
                <a:spcPts val="2200"/>
              </a:spcBef>
              <a:defRPr sz="4800"/>
            </a:lvl1pPr>
          </a:lstStyle>
          <a:p>
            <a:r>
              <a:t>IOMMU subverting DMA attacks</a:t>
            </a:r>
          </a:p>
        </p:txBody>
      </p:sp>
      <p:sp>
        <p:nvSpPr>
          <p:cNvPr id="324" name="IOMMU is inadequate to prevent DMA attacks.…"/>
          <p:cNvSpPr txBox="1">
            <a:spLocks noGrp="1"/>
          </p:cNvSpPr>
          <p:nvPr>
            <p:ph type="body" idx="1"/>
          </p:nvPr>
        </p:nvSpPr>
        <p:spPr>
          <a:prstGeom prst="rect">
            <a:avLst/>
          </a:prstGeom>
        </p:spPr>
        <p:txBody>
          <a:bodyPr/>
          <a:lstStyle/>
          <a:p>
            <a:pPr>
              <a:defRPr>
                <a:solidFill>
                  <a:schemeClr val="accent5">
                    <a:hueOff val="343847"/>
                    <a:satOff val="6318"/>
                    <a:lumOff val="8159"/>
                  </a:schemeClr>
                </a:solidFill>
              </a:defRPr>
            </a:pPr>
            <a:r>
              <a:rPr dirty="0"/>
              <a:t>IOMMU is inadequate to prevent DMA attacks.</a:t>
            </a:r>
          </a:p>
          <a:p>
            <a:r>
              <a:rPr dirty="0"/>
              <a:t>A DMA Capable malicious device.</a:t>
            </a:r>
          </a:p>
          <a:p>
            <a:r>
              <a:rPr dirty="0"/>
              <a:t>(</a:t>
            </a:r>
            <a:r>
              <a:rPr u="sng" dirty="0">
                <a:solidFill>
                  <a:schemeClr val="accent1"/>
                </a:solidFill>
                <a:hlinkClick r:id="rId3"/>
              </a:rPr>
              <a:t>http://thunderclap.io/</a:t>
            </a:r>
            <a:r>
              <a:rPr dirty="0"/>
              <a:t>)</a:t>
            </a:r>
          </a:p>
          <a:p>
            <a:r>
              <a:rPr dirty="0"/>
              <a:t>NDSS 2019</a:t>
            </a:r>
          </a:p>
        </p:txBody>
      </p:sp>
      <p:pic>
        <p:nvPicPr>
          <p:cNvPr id="3" name="Picture 2" descr="A picture containing electronics, circuit&#10;&#10;Description automatically generated">
            <a:extLst>
              <a:ext uri="{FF2B5EF4-FFF2-40B4-BE49-F238E27FC236}">
                <a16:creationId xmlns:a16="http://schemas.microsoft.com/office/drawing/2014/main" id="{7E562696-2F8E-4A40-A2B6-1CF63AE50A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8369" y="3916882"/>
            <a:ext cx="7729510" cy="517430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ointributions"/>
          <p:cNvSpPr txBox="1">
            <a:spLocks noGrp="1"/>
          </p:cNvSpPr>
          <p:nvPr>
            <p:ph type="body" idx="21"/>
          </p:nvPr>
        </p:nvSpPr>
        <p:spPr>
          <a:prstGeom prst="rect">
            <a:avLst/>
          </a:prstGeom>
        </p:spPr>
        <p:txBody>
          <a:bodyPr/>
          <a:lstStyle/>
          <a:p>
            <a:r>
              <a:t>Cointributions</a:t>
            </a:r>
          </a:p>
        </p:txBody>
      </p:sp>
      <p:sp>
        <p:nvSpPr>
          <p:cNvPr id="331" name="challenges"/>
          <p:cNvSpPr txBox="1">
            <a:spLocks noGrp="1"/>
          </p:cNvSpPr>
          <p:nvPr>
            <p:ph type="title"/>
          </p:nvPr>
        </p:nvSpPr>
        <p:spPr>
          <a:prstGeom prst="rect">
            <a:avLst/>
          </a:prstGeom>
        </p:spPr>
        <p:txBody>
          <a:bodyPr/>
          <a:lstStyle>
            <a:lvl1pPr defTabSz="467359">
              <a:spcBef>
                <a:spcPts val="2200"/>
              </a:spcBef>
              <a:defRPr sz="4800"/>
            </a:lvl1pPr>
          </a:lstStyle>
          <a:p>
            <a:r>
              <a:t>challenges</a:t>
            </a:r>
          </a:p>
        </p:txBody>
      </p:sp>
      <p:sp>
        <p:nvSpPr>
          <p:cNvPr id="332" name="No structured way to reason about DMA vulnerabilities.…"/>
          <p:cNvSpPr txBox="1">
            <a:spLocks noGrp="1"/>
          </p:cNvSpPr>
          <p:nvPr>
            <p:ph type="body" idx="1"/>
          </p:nvPr>
        </p:nvSpPr>
        <p:spPr>
          <a:prstGeom prst="rect">
            <a:avLst/>
          </a:prstGeom>
        </p:spPr>
        <p:txBody>
          <a:bodyPr/>
          <a:lstStyle/>
          <a:p>
            <a:pPr lvl="1">
              <a:defRPr>
                <a:solidFill>
                  <a:schemeClr val="accent4">
                    <a:hueOff val="-667846"/>
                    <a:satOff val="2144"/>
                    <a:lumOff val="-5984"/>
                  </a:schemeClr>
                </a:solidFill>
              </a:defRPr>
            </a:pPr>
            <a:r>
              <a:t>No structured way to reason about DMA vulnerabilities. </a:t>
            </a:r>
          </a:p>
          <a:p>
            <a:pPr lvl="1">
              <a:defRPr>
                <a:solidFill>
                  <a:schemeClr val="accent4">
                    <a:hueOff val="-667846"/>
                    <a:satOff val="2144"/>
                    <a:lumOff val="-5984"/>
                  </a:schemeClr>
                </a:solidFill>
              </a:defRPr>
            </a:pPr>
            <a:r>
              <a:t>No known way of detecting vulnerabilities.</a:t>
            </a:r>
          </a:p>
          <a:p>
            <a:pPr lvl="1">
              <a:defRPr>
                <a:solidFill>
                  <a:schemeClr val="accent4">
                    <a:hueOff val="-667846"/>
                    <a:satOff val="2144"/>
                    <a:lumOff val="-5984"/>
                  </a:schemeClr>
                </a:solidFill>
              </a:defRPr>
            </a:pPr>
            <a:r>
              <a:t>DMA vulnerabilities are not quantified.</a:t>
            </a:r>
          </a:p>
          <a:p>
            <a:pPr lvl="1">
              <a:defRPr>
                <a:solidFill>
                  <a:schemeClr val="accent4">
                    <a:hueOff val="-667846"/>
                    <a:satOff val="2144"/>
                    <a:lumOff val="-5984"/>
                  </a:schemeClr>
                </a:solidFill>
              </a:defRPr>
            </a:pPr>
            <a:r>
              <a:t>DMA attacks are not well understood.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332">
                                            <p:bg/>
                                          </p:spTgt>
                                        </p:tgtEl>
                                        <p:attrNameLst>
                                          <p:attrName>style.visibility</p:attrName>
                                        </p:attrNameLst>
                                      </p:cBhvr>
                                      <p:to>
                                        <p:strVal val="visible"/>
                                      </p:to>
                                    </p:set>
                                    <p:animEffect transition="in" filter="wipe(left)">
                                      <p:cBhvr>
                                        <p:cTn id="7" dur="500"/>
                                        <p:tgtEl>
                                          <p:spTgt spid="332">
                                            <p:bg/>
                                          </p:spTgt>
                                        </p:tgtEl>
                                      </p:cBhvr>
                                    </p:animEffect>
                                  </p:childTnLst>
                                </p:cTn>
                              </p:par>
                              <p:par>
                                <p:cTn id="8" presetID="22" presetClass="entr" presetSubtype="8" fill="hold" grpId="1" nodeType="withEffect">
                                  <p:stCondLst>
                                    <p:cond delay="0"/>
                                  </p:stCondLst>
                                  <p:iterate>
                                    <p:tmAbs val="0"/>
                                  </p:iterate>
                                  <p:childTnLst>
                                    <p:set>
                                      <p:cBhvr>
                                        <p:cTn id="9" fill="hold"/>
                                        <p:tgtEl>
                                          <p:spTgt spid="332">
                                            <p:txEl>
                                              <p:pRg st="0" end="0"/>
                                            </p:txEl>
                                          </p:spTgt>
                                        </p:tgtEl>
                                        <p:attrNameLst>
                                          <p:attrName>style.visibility</p:attrName>
                                        </p:attrNameLst>
                                      </p:cBhvr>
                                      <p:to>
                                        <p:strVal val="visible"/>
                                      </p:to>
                                    </p:set>
                                    <p:animEffect transition="in" filter="wipe(left)">
                                      <p:cBhvr>
                                        <p:cTn id="10" dur="500"/>
                                        <p:tgtEl>
                                          <p:spTgt spid="33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1" nodeType="clickEffect">
                                  <p:stCondLst>
                                    <p:cond delay="0"/>
                                  </p:stCondLst>
                                  <p:iterate>
                                    <p:tmAbs val="0"/>
                                  </p:iterate>
                                  <p:childTnLst>
                                    <p:set>
                                      <p:cBhvr>
                                        <p:cTn id="14" fill="hold"/>
                                        <p:tgtEl>
                                          <p:spTgt spid="332">
                                            <p:txEl>
                                              <p:pRg st="1" end="1"/>
                                            </p:txEl>
                                          </p:spTgt>
                                        </p:tgtEl>
                                        <p:attrNameLst>
                                          <p:attrName>style.visibility</p:attrName>
                                        </p:attrNameLst>
                                      </p:cBhvr>
                                      <p:to>
                                        <p:strVal val="visible"/>
                                      </p:to>
                                    </p:set>
                                    <p:animEffect transition="in" filter="wipe(left)">
                                      <p:cBhvr>
                                        <p:cTn id="15" dur="500"/>
                                        <p:tgtEl>
                                          <p:spTgt spid="33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1" nodeType="clickEffect">
                                  <p:stCondLst>
                                    <p:cond delay="0"/>
                                  </p:stCondLst>
                                  <p:iterate>
                                    <p:tmAbs val="0"/>
                                  </p:iterate>
                                  <p:childTnLst>
                                    <p:set>
                                      <p:cBhvr>
                                        <p:cTn id="19" fill="hold"/>
                                        <p:tgtEl>
                                          <p:spTgt spid="332">
                                            <p:txEl>
                                              <p:pRg st="2" end="2"/>
                                            </p:txEl>
                                          </p:spTgt>
                                        </p:tgtEl>
                                        <p:attrNameLst>
                                          <p:attrName>style.visibility</p:attrName>
                                        </p:attrNameLst>
                                      </p:cBhvr>
                                      <p:to>
                                        <p:strVal val="visible"/>
                                      </p:to>
                                    </p:set>
                                    <p:animEffect transition="in" filter="wipe(left)">
                                      <p:cBhvr>
                                        <p:cTn id="20" dur="500"/>
                                        <p:tgtEl>
                                          <p:spTgt spid="33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1" nodeType="clickEffect">
                                  <p:stCondLst>
                                    <p:cond delay="0"/>
                                  </p:stCondLst>
                                  <p:iterate>
                                    <p:tmAbs val="0"/>
                                  </p:iterate>
                                  <p:childTnLst>
                                    <p:set>
                                      <p:cBhvr>
                                        <p:cTn id="24" fill="hold"/>
                                        <p:tgtEl>
                                          <p:spTgt spid="332">
                                            <p:txEl>
                                              <p:pRg st="3" end="3"/>
                                            </p:txEl>
                                          </p:spTgt>
                                        </p:tgtEl>
                                        <p:attrNameLst>
                                          <p:attrName>style.visibility</p:attrName>
                                        </p:attrNameLst>
                                      </p:cBhvr>
                                      <p:to>
                                        <p:strVal val="visible"/>
                                      </p:to>
                                    </p:set>
                                    <p:animEffect transition="in" filter="wipe(left)">
                                      <p:cBhvr>
                                        <p:cTn id="25" dur="500"/>
                                        <p:tgtEl>
                                          <p:spTgt spid="3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2D8E58-A5E0-467D-87A6-4AF65FE0933D}"/>
              </a:ext>
            </a:extLst>
          </p:cNvPr>
          <p:cNvSpPr>
            <a:spLocks noGrp="1"/>
          </p:cNvSpPr>
          <p:nvPr>
            <p:ph type="body" sz="quarter" idx="21"/>
          </p:nvPr>
        </p:nvSpPr>
        <p:spPr>
          <a:xfrm>
            <a:off x="541883" y="-912982"/>
            <a:ext cx="14901788" cy="506421"/>
          </a:xfrm>
        </p:spPr>
        <p:txBody>
          <a:bodyPr/>
          <a:lstStyle/>
          <a:p>
            <a:r>
              <a:rPr lang="en-US" dirty="0"/>
              <a:t>overview</a:t>
            </a:r>
          </a:p>
        </p:txBody>
      </p:sp>
      <p:sp>
        <p:nvSpPr>
          <p:cNvPr id="3" name="Title 2">
            <a:extLst>
              <a:ext uri="{FF2B5EF4-FFF2-40B4-BE49-F238E27FC236}">
                <a16:creationId xmlns:a16="http://schemas.microsoft.com/office/drawing/2014/main" id="{158019DF-56FA-425F-A659-2CECE945051B}"/>
              </a:ext>
            </a:extLst>
          </p:cNvPr>
          <p:cNvSpPr>
            <a:spLocks noGrp="1"/>
          </p:cNvSpPr>
          <p:nvPr>
            <p:ph type="title"/>
          </p:nvPr>
        </p:nvSpPr>
        <p:spPr/>
        <p:txBody>
          <a:bodyPr>
            <a:normAutofit fontScale="90000"/>
          </a:bodyPr>
          <a:lstStyle/>
          <a:p>
            <a:endParaRPr lang="en-US" dirty="0"/>
          </a:p>
        </p:txBody>
      </p:sp>
      <p:sp>
        <p:nvSpPr>
          <p:cNvPr id="4" name="Text Placeholder 3">
            <a:extLst>
              <a:ext uri="{FF2B5EF4-FFF2-40B4-BE49-F238E27FC236}">
                <a16:creationId xmlns:a16="http://schemas.microsoft.com/office/drawing/2014/main" id="{936BC517-3AC1-4CE6-B857-1978C2B64E90}"/>
              </a:ext>
            </a:extLst>
          </p:cNvPr>
          <p:cNvSpPr>
            <a:spLocks noGrp="1"/>
          </p:cNvSpPr>
          <p:nvPr>
            <p:ph type="body" idx="1"/>
          </p:nvPr>
        </p:nvSpPr>
        <p:spPr/>
        <p:txBody>
          <a:bodyPr/>
          <a:lstStyle/>
          <a:p>
            <a:r>
              <a:rPr lang="en-US" dirty="0">
                <a:solidFill>
                  <a:schemeClr val="accent1"/>
                </a:solidFill>
              </a:rPr>
              <a:t>Background</a:t>
            </a:r>
          </a:p>
          <a:p>
            <a:r>
              <a:rPr lang="en-US" dirty="0">
                <a:solidFill>
                  <a:schemeClr val="accent3"/>
                </a:solidFill>
              </a:rPr>
              <a:t>Characterizing</a:t>
            </a:r>
          </a:p>
          <a:p>
            <a:r>
              <a:rPr lang="en-US" dirty="0">
                <a:solidFill>
                  <a:schemeClr val="bg2">
                    <a:lumMod val="50000"/>
                    <a:lumOff val="50000"/>
                  </a:schemeClr>
                </a:solidFill>
              </a:rPr>
              <a:t>Detecting</a:t>
            </a:r>
          </a:p>
          <a:p>
            <a:r>
              <a:rPr lang="en-US" dirty="0">
                <a:solidFill>
                  <a:schemeClr val="bg2">
                    <a:lumMod val="50000"/>
                    <a:lumOff val="50000"/>
                  </a:schemeClr>
                </a:solidFill>
              </a:rPr>
              <a:t>Exploiting </a:t>
            </a:r>
          </a:p>
        </p:txBody>
      </p:sp>
    </p:spTree>
    <p:extLst>
      <p:ext uri="{BB962C8B-B14F-4D97-AF65-F5344CB8AC3E}">
        <p14:creationId xmlns:p14="http://schemas.microsoft.com/office/powerpoint/2010/main" val="23302482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tructured REASONInG"/>
          <p:cNvSpPr txBox="1">
            <a:spLocks noGrp="1"/>
          </p:cNvSpPr>
          <p:nvPr>
            <p:ph type="body" idx="21"/>
          </p:nvPr>
        </p:nvSpPr>
        <p:spPr>
          <a:prstGeom prst="rect">
            <a:avLst/>
          </a:prstGeom>
        </p:spPr>
        <p:txBody>
          <a:bodyPr/>
          <a:lstStyle/>
          <a:p>
            <a:r>
              <a:t>Structured REASONInG</a:t>
            </a:r>
          </a:p>
        </p:txBody>
      </p:sp>
      <p:grpSp>
        <p:nvGrpSpPr>
          <p:cNvPr id="338" name="Group"/>
          <p:cNvGrpSpPr/>
          <p:nvPr/>
        </p:nvGrpSpPr>
        <p:grpSpPr>
          <a:xfrm>
            <a:off x="9385599" y="3445815"/>
            <a:ext cx="3914341" cy="612752"/>
            <a:chOff x="0" y="0"/>
            <a:chExt cx="2935665" cy="459549"/>
          </a:xfrm>
        </p:grpSpPr>
        <p:sp>
          <p:nvSpPr>
            <p:cNvPr id="336" name="Straight Arrow Connector 6"/>
            <p:cNvSpPr/>
            <p:nvPr/>
          </p:nvSpPr>
          <p:spPr>
            <a:xfrm flipH="1" flipV="1">
              <a:off x="-1" y="459549"/>
              <a:ext cx="2935667" cy="1"/>
            </a:xfrm>
            <a:prstGeom prst="line">
              <a:avLst/>
            </a:prstGeom>
            <a:noFill/>
            <a:ln w="38100" cap="flat">
              <a:solidFill>
                <a:srgbClr val="4472C4"/>
              </a:solidFill>
              <a:prstDash val="lgDash"/>
              <a:miter lim="800000"/>
              <a:tailEnd type="triangle" w="med" len="med"/>
            </a:ln>
            <a:effectLst/>
          </p:spPr>
          <p:txBody>
            <a:bodyPr wrap="square" lIns="60961" tIns="60961" rIns="60961" bIns="60961" numCol="1" anchor="t">
              <a:noAutofit/>
            </a:bodyPr>
            <a:lstStyle/>
            <a:p>
              <a:pPr defTabSz="1219261">
                <a:spcBef>
                  <a:spcPts val="0"/>
                </a:spcBef>
                <a:defRPr sz="1800">
                  <a:solidFill>
                    <a:srgbClr val="000000"/>
                  </a:solidFill>
                  <a:latin typeface="Calibri"/>
                  <a:ea typeface="Calibri"/>
                  <a:cs typeface="Calibri"/>
                  <a:sym typeface="Calibri"/>
                </a:defRPr>
              </a:pPr>
              <a:endParaRPr sz="2400"/>
            </a:p>
          </p:txBody>
        </p:sp>
        <p:sp>
          <p:nvSpPr>
            <p:cNvPr id="337" name="TextBox 8"/>
            <p:cNvSpPr txBox="1"/>
            <p:nvPr/>
          </p:nvSpPr>
          <p:spPr>
            <a:xfrm>
              <a:off x="237869" y="0"/>
              <a:ext cx="2459928" cy="358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1" tIns="60961" rIns="60961" bIns="60961" numCol="1" anchor="t">
              <a:noAutofit/>
            </a:bodyPr>
            <a:lstStyle/>
            <a:p>
              <a:pPr defTabSz="1219261">
                <a:spcBef>
                  <a:spcPts val="0"/>
                </a:spcBef>
                <a:defRPr sz="1800">
                  <a:solidFill>
                    <a:srgbClr val="A6AAA9"/>
                  </a:solidFill>
                  <a:latin typeface="Calibri"/>
                  <a:ea typeface="Calibri"/>
                  <a:cs typeface="Calibri"/>
                  <a:sym typeface="Calibri"/>
                </a:defRPr>
              </a:pPr>
              <a:r>
                <a:rPr sz="2400"/>
                <a:t>Read </a:t>
              </a:r>
              <a:r>
                <a:rPr sz="2400" i="1"/>
                <a:t>IOVA </a:t>
              </a:r>
              <a:r>
                <a:rPr sz="2400" b="1" i="1"/>
                <a:t>A</a:t>
              </a:r>
            </a:p>
          </p:txBody>
        </p:sp>
      </p:grpSp>
      <p:sp>
        <p:nvSpPr>
          <p:cNvPr id="339" name="Rectangle 13"/>
          <p:cNvSpPr/>
          <p:nvPr/>
        </p:nvSpPr>
        <p:spPr>
          <a:xfrm>
            <a:off x="909106" y="6219712"/>
            <a:ext cx="3005470" cy="2425073"/>
          </a:xfrm>
          <a:prstGeom prst="rect">
            <a:avLst/>
          </a:prstGeom>
          <a:solidFill>
            <a:srgbClr val="DDDDDD"/>
          </a:solidFill>
          <a:ln w="28575">
            <a:solidFill>
              <a:srgbClr val="32538F"/>
            </a:solidFill>
            <a:miter/>
          </a:ln>
        </p:spPr>
        <p:txBody>
          <a:bodyPr lIns="60961" rIns="60961" anchor="ctr"/>
          <a:lstStyle/>
          <a:p>
            <a:pPr algn="ctr" defTabSz="1219261">
              <a:spcBef>
                <a:spcPts val="0"/>
              </a:spcBef>
              <a:defRPr sz="1800">
                <a:solidFill>
                  <a:srgbClr val="FFFFFF"/>
                </a:solidFill>
                <a:latin typeface="Calibri"/>
                <a:ea typeface="Calibri"/>
                <a:cs typeface="Calibri"/>
                <a:sym typeface="Calibri"/>
              </a:defRPr>
            </a:pPr>
            <a:endParaRPr sz="2400"/>
          </a:p>
        </p:txBody>
      </p:sp>
      <p:sp>
        <p:nvSpPr>
          <p:cNvPr id="340" name="Rectangle 15"/>
          <p:cNvSpPr/>
          <p:nvPr/>
        </p:nvSpPr>
        <p:spPr>
          <a:xfrm>
            <a:off x="909106" y="6107948"/>
            <a:ext cx="3005470" cy="1324334"/>
          </a:xfrm>
          <a:prstGeom prst="rect">
            <a:avLst/>
          </a:prstGeom>
          <a:blipFill>
            <a:blip r:embed="rId3"/>
            <a:stretch>
              <a:fillRect/>
            </a:stretch>
          </a:blipFill>
          <a:ln w="28575">
            <a:solidFill>
              <a:srgbClr val="32538F"/>
            </a:solidFill>
            <a:miter/>
          </a:ln>
        </p:spPr>
        <p:txBody>
          <a:bodyPr lIns="60961" rIns="60961" anchor="ctr"/>
          <a:lstStyle/>
          <a:p>
            <a:pPr algn="ctr" defTabSz="1219261">
              <a:spcBef>
                <a:spcPts val="0"/>
              </a:spcBef>
              <a:defRPr sz="1800">
                <a:solidFill>
                  <a:srgbClr val="FFFFFF"/>
                </a:solidFill>
                <a:latin typeface="Calibri"/>
                <a:ea typeface="Calibri"/>
                <a:cs typeface="Calibri"/>
                <a:sym typeface="Calibri"/>
              </a:defRPr>
            </a:pPr>
            <a:endParaRPr sz="2400"/>
          </a:p>
        </p:txBody>
      </p:sp>
      <p:sp>
        <p:nvSpPr>
          <p:cNvPr id="341" name="Straight Arrow Connector 42"/>
          <p:cNvSpPr/>
          <p:nvPr/>
        </p:nvSpPr>
        <p:spPr>
          <a:xfrm>
            <a:off x="9322701" y="5127134"/>
            <a:ext cx="1007471" cy="1007471"/>
          </a:xfrm>
          <a:prstGeom prst="line">
            <a:avLst/>
          </a:prstGeom>
          <a:ln w="38100">
            <a:solidFill>
              <a:srgbClr val="4472C4"/>
            </a:solidFill>
            <a:miter/>
            <a:tailEnd type="triangle"/>
          </a:ln>
        </p:spPr>
        <p:txBody>
          <a:bodyPr lIns="60961" rIns="60961"/>
          <a:lstStyle/>
          <a:p>
            <a:pPr defTabSz="1219261">
              <a:spcBef>
                <a:spcPts val="0"/>
              </a:spcBef>
              <a:defRPr sz="1800">
                <a:solidFill>
                  <a:srgbClr val="000000"/>
                </a:solidFill>
                <a:latin typeface="Calibri"/>
                <a:ea typeface="Calibri"/>
                <a:cs typeface="Calibri"/>
                <a:sym typeface="Calibri"/>
              </a:defRPr>
            </a:pPr>
            <a:endParaRPr sz="2400"/>
          </a:p>
        </p:txBody>
      </p:sp>
      <p:sp>
        <p:nvSpPr>
          <p:cNvPr id="342" name="Straight Arrow Connector 55"/>
          <p:cNvSpPr/>
          <p:nvPr/>
        </p:nvSpPr>
        <p:spPr>
          <a:xfrm>
            <a:off x="9317655" y="4216415"/>
            <a:ext cx="3790477" cy="1850492"/>
          </a:xfrm>
          <a:prstGeom prst="line">
            <a:avLst/>
          </a:prstGeom>
          <a:ln w="38100">
            <a:solidFill>
              <a:srgbClr val="4472C4"/>
            </a:solidFill>
            <a:miter/>
            <a:tailEnd type="triangle"/>
          </a:ln>
        </p:spPr>
        <p:txBody>
          <a:bodyPr lIns="60961" rIns="60961"/>
          <a:lstStyle/>
          <a:p>
            <a:pPr defTabSz="1219261">
              <a:spcBef>
                <a:spcPts val="0"/>
              </a:spcBef>
              <a:defRPr sz="1800">
                <a:solidFill>
                  <a:srgbClr val="000000"/>
                </a:solidFill>
                <a:latin typeface="Calibri"/>
                <a:ea typeface="Calibri"/>
                <a:cs typeface="Calibri"/>
                <a:sym typeface="Calibri"/>
              </a:defRPr>
            </a:pPr>
            <a:endParaRPr sz="2400"/>
          </a:p>
        </p:txBody>
      </p:sp>
      <p:sp>
        <p:nvSpPr>
          <p:cNvPr id="343" name="TextBox 62"/>
          <p:cNvSpPr txBox="1"/>
          <p:nvPr/>
        </p:nvSpPr>
        <p:spPr>
          <a:xfrm>
            <a:off x="14195002" y="2412458"/>
            <a:ext cx="1427957"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rIns="60961">
            <a:spAutoFit/>
          </a:bodyPr>
          <a:lstStyle>
            <a:lvl1pPr defTabSz="914400">
              <a:spcBef>
                <a:spcPts val="0"/>
              </a:spcBef>
              <a:defRPr sz="1800">
                <a:solidFill>
                  <a:srgbClr val="A6AAA9"/>
                </a:solidFill>
                <a:latin typeface="Calibri"/>
                <a:ea typeface="Calibri"/>
                <a:cs typeface="Calibri"/>
                <a:sym typeface="Calibri"/>
              </a:defRPr>
            </a:lvl1pPr>
          </a:lstStyle>
          <a:p>
            <a:r>
              <a:rPr sz="2400"/>
              <a:t>I/O Device</a:t>
            </a:r>
          </a:p>
        </p:txBody>
      </p:sp>
      <p:sp>
        <p:nvSpPr>
          <p:cNvPr id="344" name="TextBox 14"/>
          <p:cNvSpPr txBox="1"/>
          <p:nvPr/>
        </p:nvSpPr>
        <p:spPr>
          <a:xfrm>
            <a:off x="1630767" y="6583479"/>
            <a:ext cx="1562149" cy="46166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lvl1pPr defTabSz="914400">
              <a:spcBef>
                <a:spcPts val="0"/>
              </a:spcBef>
              <a:defRPr sz="1800">
                <a:solidFill>
                  <a:srgbClr val="000000"/>
                </a:solidFill>
                <a:latin typeface="Calibri"/>
                <a:ea typeface="Calibri"/>
                <a:cs typeface="Calibri"/>
                <a:sym typeface="Calibri"/>
              </a:defRPr>
            </a:lvl1pPr>
          </a:lstStyle>
          <a:p>
            <a:r>
              <a:rPr sz="2400"/>
              <a:t>I/O buffer</a:t>
            </a:r>
          </a:p>
        </p:txBody>
      </p:sp>
      <p:grpSp>
        <p:nvGrpSpPr>
          <p:cNvPr id="347" name="Group"/>
          <p:cNvGrpSpPr/>
          <p:nvPr/>
        </p:nvGrpSpPr>
        <p:grpSpPr>
          <a:xfrm>
            <a:off x="913790" y="7457789"/>
            <a:ext cx="2996102" cy="903448"/>
            <a:chOff x="0" y="0"/>
            <a:chExt cx="2247007" cy="677563"/>
          </a:xfrm>
        </p:grpSpPr>
        <p:sp>
          <p:nvSpPr>
            <p:cNvPr id="345" name="Rectangle 16"/>
            <p:cNvSpPr/>
            <p:nvPr/>
          </p:nvSpPr>
          <p:spPr>
            <a:xfrm>
              <a:off x="0" y="0"/>
              <a:ext cx="2247008" cy="663276"/>
            </a:xfrm>
            <a:prstGeom prst="rect">
              <a:avLst/>
            </a:prstGeom>
            <a:blipFill rotWithShape="1">
              <a:blip r:embed="rId4"/>
              <a:srcRect/>
              <a:tile tx="0" ty="0" sx="100000" sy="100000" flip="none" algn="tl"/>
            </a:blipFill>
            <a:ln w="28575" cap="flat">
              <a:solidFill>
                <a:srgbClr val="32538F"/>
              </a:solidFill>
              <a:prstDash val="solid"/>
              <a:miter lim="800000"/>
            </a:ln>
            <a:effectLst/>
          </p:spPr>
          <p:txBody>
            <a:bodyPr wrap="square" lIns="60961" tIns="60961" rIns="60961" bIns="60961" numCol="1" anchor="ctr">
              <a:noAutofit/>
            </a:bodyP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346" name="TextBox 19"/>
            <p:cNvSpPr txBox="1"/>
            <p:nvPr/>
          </p:nvSpPr>
          <p:spPr>
            <a:xfrm>
              <a:off x="132741" y="97811"/>
              <a:ext cx="2058910" cy="5797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1" tIns="60961" rIns="60961" bIns="60961" numCol="1" anchor="t">
              <a:noAutofit/>
            </a:bodyPr>
            <a:lstStyle>
              <a:lvl1pPr defTabSz="914400">
                <a:spcBef>
                  <a:spcPts val="0"/>
                </a:spcBef>
                <a:defRPr sz="1800" b="1" i="1">
                  <a:solidFill>
                    <a:srgbClr val="000000"/>
                  </a:solidFill>
                  <a:latin typeface="Calibri"/>
                  <a:ea typeface="Calibri"/>
                  <a:cs typeface="Calibri"/>
                  <a:sym typeface="Calibri"/>
                </a:defRPr>
              </a:lvl1pPr>
            </a:lstStyle>
            <a:p>
              <a:r>
                <a:rPr sz="2400"/>
                <a:t>Driver Metadata</a:t>
              </a:r>
            </a:p>
          </p:txBody>
        </p:sp>
      </p:grpSp>
      <p:sp>
        <p:nvSpPr>
          <p:cNvPr id="348" name="(b)"/>
          <p:cNvSpPr txBox="1"/>
          <p:nvPr/>
        </p:nvSpPr>
        <p:spPr>
          <a:xfrm>
            <a:off x="5701390" y="10805271"/>
            <a:ext cx="47096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rIns="60961">
            <a:spAutoFit/>
          </a:bodyPr>
          <a:lstStyle>
            <a:lvl1pPr defTabSz="914400">
              <a:spcBef>
                <a:spcPts val="0"/>
              </a:spcBef>
              <a:defRPr sz="1800">
                <a:solidFill>
                  <a:srgbClr val="A6AAA9"/>
                </a:solidFill>
                <a:latin typeface="Calibri"/>
                <a:ea typeface="Calibri"/>
                <a:cs typeface="Calibri"/>
                <a:sym typeface="Calibri"/>
              </a:defRPr>
            </a:lvl1pPr>
          </a:lstStyle>
          <a:p>
            <a:r>
              <a:rPr sz="2400"/>
              <a:t>(b)</a:t>
            </a:r>
          </a:p>
        </p:txBody>
      </p:sp>
      <p:sp>
        <p:nvSpPr>
          <p:cNvPr id="349" name="(c)"/>
          <p:cNvSpPr txBox="1"/>
          <p:nvPr/>
        </p:nvSpPr>
        <p:spPr>
          <a:xfrm>
            <a:off x="9543686" y="10200540"/>
            <a:ext cx="43890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rIns="60961">
            <a:spAutoFit/>
          </a:bodyPr>
          <a:lstStyle>
            <a:lvl1pPr defTabSz="914400">
              <a:spcBef>
                <a:spcPts val="0"/>
              </a:spcBef>
              <a:defRPr sz="1800">
                <a:solidFill>
                  <a:srgbClr val="A6AAA9"/>
                </a:solidFill>
                <a:latin typeface="Calibri"/>
                <a:ea typeface="Calibri"/>
                <a:cs typeface="Calibri"/>
                <a:sym typeface="Calibri"/>
              </a:defRPr>
            </a:lvl1pPr>
          </a:lstStyle>
          <a:p>
            <a:r>
              <a:rPr sz="2400"/>
              <a:t>(c)</a:t>
            </a:r>
          </a:p>
        </p:txBody>
      </p:sp>
      <p:sp>
        <p:nvSpPr>
          <p:cNvPr id="350" name="(a)"/>
          <p:cNvSpPr txBox="1"/>
          <p:nvPr/>
        </p:nvSpPr>
        <p:spPr>
          <a:xfrm>
            <a:off x="2014305" y="8750464"/>
            <a:ext cx="456537"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rIns="60961">
            <a:spAutoFit/>
          </a:bodyPr>
          <a:lstStyle>
            <a:lvl1pPr defTabSz="914400">
              <a:spcBef>
                <a:spcPts val="0"/>
              </a:spcBef>
              <a:defRPr sz="1800">
                <a:solidFill>
                  <a:srgbClr val="A6AAA9"/>
                </a:solidFill>
                <a:latin typeface="Calibri"/>
                <a:ea typeface="Calibri"/>
                <a:cs typeface="Calibri"/>
                <a:sym typeface="Calibri"/>
              </a:defRPr>
            </a:lvl1pPr>
          </a:lstStyle>
          <a:p>
            <a:r>
              <a:rPr sz="2400"/>
              <a:t>(a)</a:t>
            </a:r>
          </a:p>
        </p:txBody>
      </p:sp>
      <p:grpSp>
        <p:nvGrpSpPr>
          <p:cNvPr id="355" name="Group"/>
          <p:cNvGrpSpPr/>
          <p:nvPr/>
        </p:nvGrpSpPr>
        <p:grpSpPr>
          <a:xfrm>
            <a:off x="521726" y="1702441"/>
            <a:ext cx="4424929" cy="1255762"/>
            <a:chOff x="0" y="0"/>
            <a:chExt cx="3318595" cy="941791"/>
          </a:xfrm>
        </p:grpSpPr>
        <p:sp>
          <p:nvSpPr>
            <p:cNvPr id="351" name="Rectangle"/>
            <p:cNvSpPr/>
            <p:nvPr/>
          </p:nvSpPr>
          <p:spPr>
            <a:xfrm>
              <a:off x="0" y="26825"/>
              <a:ext cx="1270000" cy="421641"/>
            </a:xfrm>
            <a:prstGeom prst="rect">
              <a:avLst/>
            </a:prstGeom>
            <a:solidFill>
              <a:srgbClr val="DDDDDD"/>
            </a:solidFill>
            <a:ln w="12700" cap="flat">
              <a:solidFill>
                <a:srgbClr val="4472C4"/>
              </a:solidFill>
              <a:prstDash val="solid"/>
              <a:miter lim="800000"/>
            </a:ln>
            <a:effectLst/>
          </p:spPr>
          <p:txBody>
            <a:bodyPr wrap="square" lIns="60961" tIns="60961" rIns="60961" bIns="60961" numCol="1" anchor="ctr">
              <a:noAutofit/>
            </a:bodyPr>
            <a:lstStyle/>
            <a:p>
              <a:pPr defTabSz="1219261">
                <a:spcBef>
                  <a:spcPts val="0"/>
                </a:spcBef>
                <a:defRPr sz="1800">
                  <a:solidFill>
                    <a:srgbClr val="000000"/>
                  </a:solidFill>
                  <a:latin typeface="Calibri"/>
                  <a:ea typeface="Calibri"/>
                  <a:cs typeface="Calibri"/>
                  <a:sym typeface="Calibri"/>
                </a:defRPr>
              </a:pPr>
              <a:endParaRPr sz="2400"/>
            </a:p>
          </p:txBody>
        </p:sp>
        <p:sp>
          <p:nvSpPr>
            <p:cNvPr id="352" name="Unintended access"/>
            <p:cNvSpPr txBox="1"/>
            <p:nvPr/>
          </p:nvSpPr>
          <p:spPr>
            <a:xfrm>
              <a:off x="1430196" y="0"/>
              <a:ext cx="1860790" cy="3693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tIns="60961" rIns="60961" bIns="60961" numCol="1" anchor="t">
              <a:spAutoFit/>
            </a:bodyPr>
            <a:lstStyle>
              <a:lvl1pPr defTabSz="914400">
                <a:spcBef>
                  <a:spcPts val="0"/>
                </a:spcBef>
                <a:defRPr sz="1800">
                  <a:solidFill>
                    <a:srgbClr val="A6AAA9"/>
                  </a:solidFill>
                  <a:latin typeface="Calibri"/>
                  <a:ea typeface="Calibri"/>
                  <a:cs typeface="Calibri"/>
                  <a:sym typeface="Calibri"/>
                </a:defRPr>
              </a:lvl1pPr>
            </a:lstStyle>
            <a:p>
              <a:r>
                <a:rPr sz="2400"/>
                <a:t>Unintended access</a:t>
              </a:r>
            </a:p>
          </p:txBody>
        </p:sp>
        <p:sp>
          <p:nvSpPr>
            <p:cNvPr id="353" name="Mapped by IOVA A"/>
            <p:cNvSpPr txBox="1"/>
            <p:nvPr/>
          </p:nvSpPr>
          <p:spPr>
            <a:xfrm>
              <a:off x="1444580" y="480851"/>
              <a:ext cx="1874015" cy="3693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tIns="60961" rIns="60961" bIns="60961" numCol="1" anchor="t">
              <a:spAutoFit/>
            </a:bodyPr>
            <a:lstStyle/>
            <a:p>
              <a:pPr defTabSz="1219261">
                <a:spcBef>
                  <a:spcPts val="0"/>
                </a:spcBef>
                <a:defRPr sz="1800">
                  <a:solidFill>
                    <a:srgbClr val="A6AAA9"/>
                  </a:solidFill>
                  <a:latin typeface="Calibri"/>
                  <a:ea typeface="Calibri"/>
                  <a:cs typeface="Calibri"/>
                  <a:sym typeface="Calibri"/>
                </a:defRPr>
              </a:pPr>
              <a:r>
                <a:rPr sz="2400"/>
                <a:t>Mapped by </a:t>
              </a:r>
              <a:r>
                <a:rPr sz="2400" i="1"/>
                <a:t>IOVA</a:t>
              </a:r>
              <a:r>
                <a:rPr sz="2400"/>
                <a:t> </a:t>
              </a:r>
              <a:r>
                <a:rPr sz="2400" b="1" i="1"/>
                <a:t>A</a:t>
              </a:r>
            </a:p>
          </p:txBody>
        </p:sp>
        <p:sp>
          <p:nvSpPr>
            <p:cNvPr id="354" name="Rectangle 40"/>
            <p:cNvSpPr/>
            <p:nvPr/>
          </p:nvSpPr>
          <p:spPr>
            <a:xfrm>
              <a:off x="12420" y="523325"/>
              <a:ext cx="1266638" cy="418466"/>
            </a:xfrm>
            <a:prstGeom prst="rect">
              <a:avLst/>
            </a:prstGeom>
            <a:blipFill rotWithShape="1">
              <a:blip r:embed="rId3"/>
              <a:srcRect/>
              <a:stretch>
                <a:fillRect/>
              </a:stretch>
            </a:blipFill>
            <a:ln w="28575" cap="flat">
              <a:solidFill>
                <a:srgbClr val="32538F"/>
              </a:solidFill>
              <a:prstDash val="solid"/>
              <a:miter lim="800000"/>
            </a:ln>
            <a:effectLst/>
          </p:spPr>
          <p:txBody>
            <a:bodyPr wrap="square" lIns="60961" tIns="60961" rIns="60961" bIns="60961" numCol="1" anchor="ctr">
              <a:noAutofit/>
            </a:bodyPr>
            <a:lstStyle/>
            <a:p>
              <a:pPr algn="ctr" defTabSz="1219261">
                <a:spcBef>
                  <a:spcPts val="0"/>
                </a:spcBef>
                <a:defRPr sz="1800">
                  <a:solidFill>
                    <a:srgbClr val="FFFFFF"/>
                  </a:solidFill>
                  <a:latin typeface="Calibri"/>
                  <a:ea typeface="Calibri"/>
                  <a:cs typeface="Calibri"/>
                  <a:sym typeface="Calibri"/>
                </a:defRPr>
              </a:pPr>
              <a:endParaRPr sz="2400"/>
            </a:p>
          </p:txBody>
        </p:sp>
      </p:grpSp>
      <p:grpSp>
        <p:nvGrpSpPr>
          <p:cNvPr id="358" name="Group"/>
          <p:cNvGrpSpPr/>
          <p:nvPr/>
        </p:nvGrpSpPr>
        <p:grpSpPr>
          <a:xfrm>
            <a:off x="526315" y="3040574"/>
            <a:ext cx="5339917" cy="575610"/>
            <a:chOff x="0" y="0"/>
            <a:chExt cx="4004815" cy="431693"/>
          </a:xfrm>
        </p:grpSpPr>
        <p:sp>
          <p:nvSpPr>
            <p:cNvPr id="356" name="Mapped by different IOVA"/>
            <p:cNvSpPr txBox="1"/>
            <p:nvPr/>
          </p:nvSpPr>
          <p:spPr>
            <a:xfrm>
              <a:off x="1443133" y="0"/>
              <a:ext cx="2561682" cy="369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tIns="60961" rIns="60961" bIns="60961" numCol="1" anchor="t">
              <a:spAutoFit/>
            </a:bodyPr>
            <a:lstStyle>
              <a:lvl1pPr defTabSz="914400">
                <a:spcBef>
                  <a:spcPts val="0"/>
                </a:spcBef>
                <a:defRPr sz="1800">
                  <a:solidFill>
                    <a:srgbClr val="A6AAA9"/>
                  </a:solidFill>
                  <a:latin typeface="Calibri"/>
                  <a:ea typeface="Calibri"/>
                  <a:cs typeface="Calibri"/>
                  <a:sym typeface="Calibri"/>
                </a:defRPr>
              </a:lvl1pPr>
            </a:lstStyle>
            <a:p>
              <a:r>
                <a:rPr sz="2400"/>
                <a:t>Mapped by different IOVA</a:t>
              </a:r>
            </a:p>
          </p:txBody>
        </p:sp>
        <p:sp>
          <p:nvSpPr>
            <p:cNvPr id="357" name="Rectangle 47"/>
            <p:cNvSpPr/>
            <p:nvPr/>
          </p:nvSpPr>
          <p:spPr>
            <a:xfrm>
              <a:off x="0" y="10422"/>
              <a:ext cx="1271894" cy="421271"/>
            </a:xfrm>
            <a:prstGeom prst="rect">
              <a:avLst/>
            </a:prstGeom>
            <a:blipFill rotWithShape="1">
              <a:blip r:embed="rId5"/>
              <a:srcRect/>
              <a:stretch>
                <a:fillRect/>
              </a:stretch>
            </a:blipFill>
            <a:ln w="28575" cap="flat">
              <a:solidFill>
                <a:srgbClr val="32538F"/>
              </a:solidFill>
              <a:prstDash val="solid"/>
              <a:miter lim="800000"/>
            </a:ln>
            <a:effectLst/>
          </p:spPr>
          <p:txBody>
            <a:bodyPr wrap="square" lIns="60961" tIns="60961" rIns="60961" bIns="60961" numCol="1" anchor="ctr">
              <a:noAutofit/>
            </a:bodyPr>
            <a:lstStyle/>
            <a:p>
              <a:pPr algn="ctr" defTabSz="1219261">
                <a:spcBef>
                  <a:spcPts val="0"/>
                </a:spcBef>
                <a:defRPr sz="1800">
                  <a:solidFill>
                    <a:srgbClr val="FFFFFF"/>
                  </a:solidFill>
                  <a:latin typeface="Calibri"/>
                  <a:ea typeface="Calibri"/>
                  <a:cs typeface="Calibri"/>
                  <a:sym typeface="Calibri"/>
                </a:defRPr>
              </a:pPr>
              <a:endParaRPr sz="2400"/>
            </a:p>
          </p:txBody>
        </p:sp>
      </p:grpSp>
      <p:sp>
        <p:nvSpPr>
          <p:cNvPr id="359" name="Line"/>
          <p:cNvSpPr/>
          <p:nvPr/>
        </p:nvSpPr>
        <p:spPr>
          <a:xfrm flipV="1">
            <a:off x="4130159" y="6102148"/>
            <a:ext cx="1" cy="2586024"/>
          </a:xfrm>
          <a:prstGeom prst="line">
            <a:avLst/>
          </a:prstGeom>
          <a:ln w="25400">
            <a:solidFill>
              <a:srgbClr val="535353"/>
            </a:solidFill>
            <a:miter/>
            <a:headEnd type="triangle" len="sm"/>
            <a:tailEnd type="triangle" len="sm"/>
          </a:ln>
        </p:spPr>
        <p:txBody>
          <a:bodyPr lIns="60961" rIns="60961"/>
          <a:lstStyle/>
          <a:p>
            <a:pPr defTabSz="1219261">
              <a:spcBef>
                <a:spcPts val="0"/>
              </a:spcBef>
              <a:defRPr sz="1800">
                <a:solidFill>
                  <a:srgbClr val="000000"/>
                </a:solidFill>
                <a:latin typeface="Calibri"/>
                <a:ea typeface="Calibri"/>
                <a:cs typeface="Calibri"/>
                <a:sym typeface="Calibri"/>
              </a:defRPr>
            </a:pPr>
            <a:endParaRPr sz="2400"/>
          </a:p>
        </p:txBody>
      </p:sp>
      <p:pic>
        <p:nvPicPr>
          <p:cNvPr id="360" name="memory_controller.jpg" descr="memory_controller.jpg"/>
          <p:cNvPicPr>
            <a:picLocks noChangeAspect="1"/>
          </p:cNvPicPr>
          <p:nvPr/>
        </p:nvPicPr>
        <p:blipFill>
          <a:blip r:embed="rId6"/>
          <a:stretch>
            <a:fillRect/>
          </a:stretch>
        </p:blipFill>
        <p:spPr>
          <a:xfrm>
            <a:off x="7642647" y="3451132"/>
            <a:ext cx="1714272" cy="1714272"/>
          </a:xfrm>
          <a:prstGeom prst="rect">
            <a:avLst/>
          </a:prstGeom>
          <a:ln w="12700">
            <a:miter lim="400000"/>
          </a:ln>
        </p:spPr>
      </p:pic>
      <p:sp>
        <p:nvSpPr>
          <p:cNvPr id="361" name="IOMMU"/>
          <p:cNvSpPr txBox="1"/>
          <p:nvPr/>
        </p:nvSpPr>
        <p:spPr>
          <a:xfrm>
            <a:off x="6743990" y="3293775"/>
            <a:ext cx="1126592" cy="461665"/>
          </a:xfrm>
          <a:prstGeom prst="rect">
            <a:avLst/>
          </a:prstGeom>
          <a:solidFill>
            <a:srgbClr val="FFFFFF"/>
          </a:solidFill>
          <a:ln w="12700">
            <a:solidFill>
              <a:srgbClr val="4472C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rIns="60961">
            <a:spAutoFit/>
          </a:bodyPr>
          <a:lstStyle>
            <a:lvl1pPr defTabSz="914400">
              <a:spcBef>
                <a:spcPts val="0"/>
              </a:spcBef>
              <a:defRPr sz="1800">
                <a:solidFill>
                  <a:srgbClr val="000000"/>
                </a:solidFill>
                <a:latin typeface="Calibri"/>
                <a:ea typeface="Calibri"/>
                <a:cs typeface="Calibri"/>
                <a:sym typeface="Calibri"/>
              </a:defRPr>
            </a:lvl1pPr>
          </a:lstStyle>
          <a:p>
            <a:r>
              <a:rPr sz="2400"/>
              <a:t>IOMMU</a:t>
            </a:r>
          </a:p>
        </p:txBody>
      </p:sp>
      <p:sp>
        <p:nvSpPr>
          <p:cNvPr id="362" name="SUB-PAGE VULNERABILITY : TYPES"/>
          <p:cNvSpPr txBox="1">
            <a:spLocks noGrp="1"/>
          </p:cNvSpPr>
          <p:nvPr>
            <p:ph type="title"/>
          </p:nvPr>
        </p:nvSpPr>
        <p:spPr>
          <a:xfrm>
            <a:off x="678615" y="1083020"/>
            <a:ext cx="16256497" cy="723900"/>
          </a:xfrm>
          <a:prstGeom prst="rect">
            <a:avLst/>
          </a:prstGeom>
        </p:spPr>
        <p:txBody>
          <a:bodyPr/>
          <a:lstStyle>
            <a:lvl1pPr defTabSz="467359">
              <a:spcBef>
                <a:spcPts val="2200"/>
              </a:spcBef>
              <a:defRPr sz="4800"/>
            </a:lvl1pPr>
          </a:lstStyle>
          <a:p>
            <a:r>
              <a:rPr dirty="0"/>
              <a:t>SUB-PAGE VULNERABILITY : TYPES</a:t>
            </a:r>
          </a:p>
        </p:txBody>
      </p:sp>
      <p:sp>
        <p:nvSpPr>
          <p:cNvPr id="363" name="Double-click to edit"/>
          <p:cNvSpPr txBox="1">
            <a:spLocks noGrp="1"/>
          </p:cNvSpPr>
          <p:nvPr>
            <p:ph type="body" idx="1"/>
          </p:nvPr>
        </p:nvSpPr>
        <p:spPr>
          <a:prstGeom prst="rect">
            <a:avLst/>
          </a:prstGeom>
        </p:spPr>
        <p:txBody>
          <a:bodyPr/>
          <a:lstStyle/>
          <a:p>
            <a:endParaRPr dirty="0"/>
          </a:p>
        </p:txBody>
      </p:sp>
      <p:sp>
        <p:nvSpPr>
          <p:cNvPr id="364" name="Straight Arrow Connector 20"/>
          <p:cNvSpPr/>
          <p:nvPr/>
        </p:nvSpPr>
        <p:spPr>
          <a:xfrm flipH="1">
            <a:off x="3915170" y="4468873"/>
            <a:ext cx="3687110" cy="1632974"/>
          </a:xfrm>
          <a:prstGeom prst="line">
            <a:avLst/>
          </a:prstGeom>
          <a:ln w="38100">
            <a:solidFill>
              <a:srgbClr val="4472C4"/>
            </a:solidFill>
            <a:miter/>
            <a:tailEnd type="triangle"/>
          </a:ln>
        </p:spPr>
        <p:txBody>
          <a:bodyPr lIns="60961" rIns="60961"/>
          <a:lstStyle/>
          <a:p>
            <a:pPr defTabSz="1219261">
              <a:spcBef>
                <a:spcPts val="0"/>
              </a:spcBef>
              <a:defRPr sz="1800">
                <a:solidFill>
                  <a:srgbClr val="000000"/>
                </a:solidFill>
                <a:latin typeface="Calibri"/>
                <a:ea typeface="Calibri"/>
                <a:cs typeface="Calibri"/>
                <a:sym typeface="Calibri"/>
              </a:defRPr>
            </a:pPr>
            <a:endParaRPr sz="2400"/>
          </a:p>
        </p:txBody>
      </p:sp>
      <p:sp>
        <p:nvSpPr>
          <p:cNvPr id="365" name="Rectangle 13"/>
          <p:cNvSpPr/>
          <p:nvPr/>
        </p:nvSpPr>
        <p:spPr>
          <a:xfrm>
            <a:off x="4650257" y="6109358"/>
            <a:ext cx="3005470" cy="2571600"/>
          </a:xfrm>
          <a:prstGeom prst="rect">
            <a:avLst/>
          </a:prstGeom>
          <a:solidFill>
            <a:srgbClr val="DDDDDD"/>
          </a:solidFill>
          <a:ln w="28575">
            <a:solidFill>
              <a:srgbClr val="32538F"/>
            </a:solidFill>
            <a:miter/>
          </a:ln>
        </p:spPr>
        <p:txBody>
          <a:bodyPr lIns="60961" rIns="60961" anchor="ctr"/>
          <a:lstStyle/>
          <a:p>
            <a:pPr algn="ctr" defTabSz="1219261">
              <a:spcBef>
                <a:spcPts val="0"/>
              </a:spcBef>
              <a:defRPr sz="1800">
                <a:solidFill>
                  <a:srgbClr val="FFFFFF"/>
                </a:solidFill>
                <a:latin typeface="Calibri"/>
                <a:ea typeface="Calibri"/>
                <a:cs typeface="Calibri"/>
                <a:sym typeface="Calibri"/>
              </a:defRPr>
            </a:pPr>
            <a:endParaRPr sz="2400"/>
          </a:p>
        </p:txBody>
      </p:sp>
      <p:sp>
        <p:nvSpPr>
          <p:cNvPr id="366" name="Rectangle 15"/>
          <p:cNvSpPr/>
          <p:nvPr/>
        </p:nvSpPr>
        <p:spPr>
          <a:xfrm>
            <a:off x="4650257" y="7507628"/>
            <a:ext cx="3005470" cy="688621"/>
          </a:xfrm>
          <a:prstGeom prst="rect">
            <a:avLst/>
          </a:prstGeom>
          <a:blipFill>
            <a:blip r:embed="rId3"/>
            <a:stretch>
              <a:fillRect/>
            </a:stretch>
          </a:blipFill>
          <a:ln w="28575">
            <a:solidFill>
              <a:srgbClr val="32538F"/>
            </a:solidFill>
            <a:miter/>
          </a:ln>
        </p:spPr>
        <p:txBody>
          <a:bodyPr lIns="60961" rIns="60961" anchor="ctr"/>
          <a:lstStyle/>
          <a:p>
            <a:pPr algn="ctr" defTabSz="1219261">
              <a:spcBef>
                <a:spcPts val="0"/>
              </a:spcBef>
              <a:defRPr sz="1800">
                <a:solidFill>
                  <a:srgbClr val="FFFFFF"/>
                </a:solidFill>
                <a:latin typeface="Calibri"/>
                <a:ea typeface="Calibri"/>
                <a:cs typeface="Calibri"/>
                <a:sym typeface="Calibri"/>
              </a:defRPr>
            </a:pPr>
            <a:endParaRPr sz="2400"/>
          </a:p>
        </p:txBody>
      </p:sp>
      <p:sp>
        <p:nvSpPr>
          <p:cNvPr id="367" name="TextBox 14"/>
          <p:cNvSpPr txBox="1"/>
          <p:nvPr/>
        </p:nvSpPr>
        <p:spPr>
          <a:xfrm>
            <a:off x="5371917" y="7613171"/>
            <a:ext cx="1562149" cy="46166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lvl1pPr defTabSz="914400">
              <a:spcBef>
                <a:spcPts val="0"/>
              </a:spcBef>
              <a:defRPr sz="1800">
                <a:solidFill>
                  <a:srgbClr val="000000"/>
                </a:solidFill>
                <a:latin typeface="Calibri"/>
                <a:ea typeface="Calibri"/>
                <a:cs typeface="Calibri"/>
                <a:sym typeface="Calibri"/>
              </a:defRPr>
            </a:lvl1pPr>
          </a:lstStyle>
          <a:p>
            <a:r>
              <a:rPr sz="2400"/>
              <a:t>I/O buffer</a:t>
            </a:r>
          </a:p>
        </p:txBody>
      </p:sp>
      <p:sp>
        <p:nvSpPr>
          <p:cNvPr id="368" name="(b)"/>
          <p:cNvSpPr txBox="1"/>
          <p:nvPr/>
        </p:nvSpPr>
        <p:spPr>
          <a:xfrm>
            <a:off x="5886731" y="8800920"/>
            <a:ext cx="47096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rIns="60961">
            <a:spAutoFit/>
          </a:bodyPr>
          <a:lstStyle>
            <a:lvl1pPr defTabSz="914400">
              <a:spcBef>
                <a:spcPts val="0"/>
              </a:spcBef>
              <a:defRPr sz="1800">
                <a:solidFill>
                  <a:srgbClr val="A6AAA9"/>
                </a:solidFill>
                <a:latin typeface="Calibri"/>
                <a:ea typeface="Calibri"/>
                <a:cs typeface="Calibri"/>
                <a:sym typeface="Calibri"/>
              </a:defRPr>
            </a:lvl1pPr>
          </a:lstStyle>
          <a:p>
            <a:r>
              <a:rPr sz="2400"/>
              <a:t>(b)</a:t>
            </a:r>
          </a:p>
        </p:txBody>
      </p:sp>
      <p:sp>
        <p:nvSpPr>
          <p:cNvPr id="369" name="4KB Page"/>
          <p:cNvSpPr txBox="1"/>
          <p:nvPr/>
        </p:nvSpPr>
        <p:spPr>
          <a:xfrm rot="16200000">
            <a:off x="3648205" y="7099453"/>
            <a:ext cx="1278878"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rIns="60961">
            <a:spAutoFit/>
          </a:bodyPr>
          <a:lstStyle>
            <a:lvl1pPr defTabSz="914400">
              <a:spcBef>
                <a:spcPts val="0"/>
              </a:spcBef>
              <a:defRPr sz="1800">
                <a:solidFill>
                  <a:srgbClr val="A6AAA9"/>
                </a:solidFill>
                <a:latin typeface="Calibri"/>
                <a:ea typeface="Calibri"/>
                <a:cs typeface="Calibri"/>
                <a:sym typeface="Calibri"/>
              </a:defRPr>
            </a:lvl1pPr>
          </a:lstStyle>
          <a:p>
            <a:r>
              <a:rPr sz="2400"/>
              <a:t>4KB Page</a:t>
            </a:r>
          </a:p>
        </p:txBody>
      </p:sp>
      <p:sp>
        <p:nvSpPr>
          <p:cNvPr id="370" name="Rectangle 13"/>
          <p:cNvSpPr/>
          <p:nvPr/>
        </p:nvSpPr>
        <p:spPr>
          <a:xfrm>
            <a:off x="8489032" y="6221120"/>
            <a:ext cx="3005470" cy="2425074"/>
          </a:xfrm>
          <a:prstGeom prst="rect">
            <a:avLst/>
          </a:prstGeom>
          <a:solidFill>
            <a:srgbClr val="DDDDDD"/>
          </a:solidFill>
          <a:ln w="28575">
            <a:solidFill>
              <a:srgbClr val="32538F"/>
            </a:solidFill>
            <a:miter/>
          </a:ln>
        </p:spPr>
        <p:txBody>
          <a:bodyPr lIns="60961" rIns="60961" anchor="ctr"/>
          <a:lstStyle/>
          <a:p>
            <a:pPr algn="ctr" defTabSz="1219261">
              <a:spcBef>
                <a:spcPts val="0"/>
              </a:spcBef>
              <a:defRPr sz="1800">
                <a:solidFill>
                  <a:srgbClr val="FFFFFF"/>
                </a:solidFill>
                <a:latin typeface="Calibri"/>
                <a:ea typeface="Calibri"/>
                <a:cs typeface="Calibri"/>
                <a:sym typeface="Calibri"/>
              </a:defRPr>
            </a:pPr>
            <a:endParaRPr sz="2400"/>
          </a:p>
        </p:txBody>
      </p:sp>
      <p:sp>
        <p:nvSpPr>
          <p:cNvPr id="371" name="Rectangle 15"/>
          <p:cNvSpPr/>
          <p:nvPr/>
        </p:nvSpPr>
        <p:spPr>
          <a:xfrm>
            <a:off x="8489032" y="6109358"/>
            <a:ext cx="3005470" cy="1081009"/>
          </a:xfrm>
          <a:prstGeom prst="rect">
            <a:avLst/>
          </a:prstGeom>
          <a:blipFill>
            <a:blip r:embed="rId3"/>
            <a:stretch>
              <a:fillRect/>
            </a:stretch>
          </a:blipFill>
          <a:ln w="28575">
            <a:solidFill>
              <a:srgbClr val="32538F"/>
            </a:solidFill>
            <a:miter/>
          </a:ln>
        </p:spPr>
        <p:txBody>
          <a:bodyPr lIns="60961" rIns="60961" anchor="ctr"/>
          <a:lstStyle/>
          <a:p>
            <a:pPr algn="ctr" defTabSz="1219261">
              <a:spcBef>
                <a:spcPts val="0"/>
              </a:spcBef>
              <a:defRPr sz="1800">
                <a:solidFill>
                  <a:srgbClr val="FFFFFF"/>
                </a:solidFill>
                <a:latin typeface="Calibri"/>
                <a:ea typeface="Calibri"/>
                <a:cs typeface="Calibri"/>
                <a:sym typeface="Calibri"/>
              </a:defRPr>
            </a:pPr>
            <a:endParaRPr sz="2400"/>
          </a:p>
        </p:txBody>
      </p:sp>
      <p:sp>
        <p:nvSpPr>
          <p:cNvPr id="372" name="TextBox 14"/>
          <p:cNvSpPr txBox="1"/>
          <p:nvPr/>
        </p:nvSpPr>
        <p:spPr>
          <a:xfrm>
            <a:off x="9210693" y="6411095"/>
            <a:ext cx="1562149" cy="46166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lvl1pPr defTabSz="914400">
              <a:spcBef>
                <a:spcPts val="0"/>
              </a:spcBef>
              <a:defRPr sz="1800">
                <a:solidFill>
                  <a:srgbClr val="000000"/>
                </a:solidFill>
                <a:latin typeface="Calibri"/>
                <a:ea typeface="Calibri"/>
                <a:cs typeface="Calibri"/>
                <a:sym typeface="Calibri"/>
              </a:defRPr>
            </a:lvl1pPr>
          </a:lstStyle>
          <a:p>
            <a:r>
              <a:rPr sz="2400"/>
              <a:t>I/O buffer</a:t>
            </a:r>
          </a:p>
        </p:txBody>
      </p:sp>
      <p:sp>
        <p:nvSpPr>
          <p:cNvPr id="373" name="(c)"/>
          <p:cNvSpPr txBox="1"/>
          <p:nvPr/>
        </p:nvSpPr>
        <p:spPr>
          <a:xfrm>
            <a:off x="9981597" y="8802330"/>
            <a:ext cx="43890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rIns="60961">
            <a:spAutoFit/>
          </a:bodyPr>
          <a:lstStyle>
            <a:lvl1pPr defTabSz="914400">
              <a:spcBef>
                <a:spcPts val="0"/>
              </a:spcBef>
              <a:defRPr sz="1800">
                <a:solidFill>
                  <a:srgbClr val="A6AAA9"/>
                </a:solidFill>
                <a:latin typeface="Calibri"/>
                <a:ea typeface="Calibri"/>
                <a:cs typeface="Calibri"/>
                <a:sym typeface="Calibri"/>
              </a:defRPr>
            </a:lvl1pPr>
          </a:lstStyle>
          <a:p>
            <a:r>
              <a:rPr sz="2400"/>
              <a:t>(c)</a:t>
            </a:r>
          </a:p>
        </p:txBody>
      </p:sp>
      <p:grpSp>
        <p:nvGrpSpPr>
          <p:cNvPr id="376" name="Group"/>
          <p:cNvGrpSpPr/>
          <p:nvPr/>
        </p:nvGrpSpPr>
        <p:grpSpPr>
          <a:xfrm>
            <a:off x="8489033" y="7247158"/>
            <a:ext cx="3005472" cy="953176"/>
            <a:chOff x="0" y="0"/>
            <a:chExt cx="2254033" cy="714860"/>
          </a:xfrm>
        </p:grpSpPr>
        <p:sp>
          <p:nvSpPr>
            <p:cNvPr id="374" name="Rectangle 47"/>
            <p:cNvSpPr/>
            <p:nvPr/>
          </p:nvSpPr>
          <p:spPr>
            <a:xfrm>
              <a:off x="0" y="0"/>
              <a:ext cx="2254033" cy="714860"/>
            </a:xfrm>
            <a:prstGeom prst="rect">
              <a:avLst/>
            </a:prstGeom>
            <a:blipFill rotWithShape="1">
              <a:blip r:embed="rId5"/>
              <a:srcRect/>
              <a:stretch>
                <a:fillRect/>
              </a:stretch>
            </a:blipFill>
            <a:ln w="28575" cap="flat">
              <a:solidFill>
                <a:srgbClr val="32538F"/>
              </a:solidFill>
              <a:prstDash val="solid"/>
              <a:miter lim="800000"/>
            </a:ln>
            <a:effectLst/>
          </p:spPr>
          <p:txBody>
            <a:bodyPr wrap="square" lIns="60961" tIns="60961" rIns="60961" bIns="60961" numCol="1" anchor="ctr">
              <a:noAutofit/>
            </a:bodyPr>
            <a:lstStyle/>
            <a:p>
              <a:pPr algn="ctr" defTabSz="1219261">
                <a:spcBef>
                  <a:spcPts val="0"/>
                </a:spcBef>
                <a:defRPr sz="1800">
                  <a:solidFill>
                    <a:srgbClr val="FFFFFF"/>
                  </a:solidFill>
                  <a:latin typeface="Calibri"/>
                  <a:ea typeface="Calibri"/>
                  <a:cs typeface="Calibri"/>
                  <a:sym typeface="Calibri"/>
                </a:defRPr>
              </a:pPr>
              <a:endParaRPr sz="2400"/>
            </a:p>
          </p:txBody>
        </p:sp>
        <p:sp>
          <p:nvSpPr>
            <p:cNvPr id="375" name="TextBox 46"/>
            <p:cNvSpPr txBox="1"/>
            <p:nvPr/>
          </p:nvSpPr>
          <p:spPr>
            <a:xfrm>
              <a:off x="531798" y="172009"/>
              <a:ext cx="1190437" cy="369322"/>
            </a:xfrm>
            <a:prstGeom prst="rect">
              <a:avLst/>
            </a:prstGeom>
            <a:solidFill>
              <a:srgbClr val="FFFFFF"/>
            </a:solidFill>
            <a:ln w="12700" cap="flat">
              <a:solidFill>
                <a:srgbClr val="4472C4"/>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1" tIns="60961" rIns="60961" bIns="60961" numCol="1" anchor="t">
              <a:spAutoFit/>
            </a:bodyPr>
            <a:lstStyle>
              <a:lvl1pPr defTabSz="914400">
                <a:spcBef>
                  <a:spcPts val="0"/>
                </a:spcBef>
                <a:defRPr sz="1800">
                  <a:solidFill>
                    <a:srgbClr val="000000"/>
                  </a:solidFill>
                  <a:latin typeface="Calibri"/>
                  <a:ea typeface="Calibri"/>
                  <a:cs typeface="Calibri"/>
                  <a:sym typeface="Calibri"/>
                </a:defRPr>
              </a:lvl1pPr>
            </a:lstStyle>
            <a:p>
              <a:r>
                <a:rPr sz="2400"/>
                <a:t>I/O buffer</a:t>
              </a:r>
            </a:p>
          </p:txBody>
        </p:sp>
      </p:grpSp>
      <p:sp>
        <p:nvSpPr>
          <p:cNvPr id="377" name="Rectangle 13"/>
          <p:cNvSpPr/>
          <p:nvPr/>
        </p:nvSpPr>
        <p:spPr>
          <a:xfrm>
            <a:off x="12471522" y="6241024"/>
            <a:ext cx="3005469" cy="2425074"/>
          </a:xfrm>
          <a:prstGeom prst="rect">
            <a:avLst/>
          </a:prstGeom>
          <a:solidFill>
            <a:srgbClr val="DDDDDD"/>
          </a:solidFill>
          <a:ln w="28575">
            <a:solidFill>
              <a:srgbClr val="32538F"/>
            </a:solidFill>
            <a:miter/>
          </a:ln>
        </p:spPr>
        <p:txBody>
          <a:bodyPr lIns="60961" rIns="60961" anchor="ctr"/>
          <a:lstStyle/>
          <a:p>
            <a:pPr algn="ctr" defTabSz="1219261">
              <a:spcBef>
                <a:spcPts val="0"/>
              </a:spcBef>
              <a:defRPr sz="1800">
                <a:solidFill>
                  <a:srgbClr val="FFFFFF"/>
                </a:solidFill>
                <a:latin typeface="Calibri"/>
                <a:ea typeface="Calibri"/>
                <a:cs typeface="Calibri"/>
                <a:sym typeface="Calibri"/>
              </a:defRPr>
            </a:pPr>
            <a:endParaRPr sz="2400"/>
          </a:p>
        </p:txBody>
      </p:sp>
      <p:sp>
        <p:nvSpPr>
          <p:cNvPr id="378" name="Rectangle 15"/>
          <p:cNvSpPr/>
          <p:nvPr/>
        </p:nvSpPr>
        <p:spPr>
          <a:xfrm>
            <a:off x="12471522" y="6129263"/>
            <a:ext cx="3005469" cy="1324332"/>
          </a:xfrm>
          <a:prstGeom prst="rect">
            <a:avLst/>
          </a:prstGeom>
          <a:blipFill>
            <a:blip r:embed="rId3"/>
            <a:stretch>
              <a:fillRect/>
            </a:stretch>
          </a:blipFill>
          <a:ln w="28575">
            <a:solidFill>
              <a:srgbClr val="32538F"/>
            </a:solidFill>
            <a:miter/>
          </a:ln>
        </p:spPr>
        <p:txBody>
          <a:bodyPr lIns="60961" rIns="60961" anchor="ctr"/>
          <a:lstStyle/>
          <a:p>
            <a:pPr algn="ctr" defTabSz="1219261">
              <a:spcBef>
                <a:spcPts val="0"/>
              </a:spcBef>
              <a:defRPr sz="1800">
                <a:solidFill>
                  <a:srgbClr val="FFFFFF"/>
                </a:solidFill>
                <a:latin typeface="Calibri"/>
                <a:ea typeface="Calibri"/>
                <a:cs typeface="Calibri"/>
                <a:sym typeface="Calibri"/>
              </a:defRPr>
            </a:pPr>
            <a:endParaRPr sz="2400"/>
          </a:p>
        </p:txBody>
      </p:sp>
      <p:sp>
        <p:nvSpPr>
          <p:cNvPr id="379" name="TextBox 14"/>
          <p:cNvSpPr txBox="1"/>
          <p:nvPr/>
        </p:nvSpPr>
        <p:spPr>
          <a:xfrm>
            <a:off x="13193182" y="6604792"/>
            <a:ext cx="1562149" cy="46166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lvl1pPr defTabSz="914400">
              <a:spcBef>
                <a:spcPts val="0"/>
              </a:spcBef>
              <a:defRPr sz="1800">
                <a:solidFill>
                  <a:srgbClr val="000000"/>
                </a:solidFill>
                <a:latin typeface="Calibri"/>
                <a:ea typeface="Calibri"/>
                <a:cs typeface="Calibri"/>
                <a:sym typeface="Calibri"/>
              </a:defRPr>
            </a:lvl1pPr>
          </a:lstStyle>
          <a:p>
            <a:r>
              <a:rPr sz="2400"/>
              <a:t>I/O buffer</a:t>
            </a:r>
          </a:p>
        </p:txBody>
      </p:sp>
      <p:grpSp>
        <p:nvGrpSpPr>
          <p:cNvPr id="382" name="Group"/>
          <p:cNvGrpSpPr/>
          <p:nvPr/>
        </p:nvGrpSpPr>
        <p:grpSpPr>
          <a:xfrm>
            <a:off x="12471522" y="7781702"/>
            <a:ext cx="3466958" cy="903446"/>
            <a:chOff x="0" y="0"/>
            <a:chExt cx="2600137" cy="677563"/>
          </a:xfrm>
        </p:grpSpPr>
        <p:sp>
          <p:nvSpPr>
            <p:cNvPr id="380" name="Rectangle 16"/>
            <p:cNvSpPr/>
            <p:nvPr/>
          </p:nvSpPr>
          <p:spPr>
            <a:xfrm>
              <a:off x="0" y="0"/>
              <a:ext cx="2247008" cy="663276"/>
            </a:xfrm>
            <a:prstGeom prst="rect">
              <a:avLst/>
            </a:prstGeom>
            <a:solidFill>
              <a:srgbClr val="DDDDDD"/>
            </a:solidFill>
            <a:ln w="28575" cap="flat">
              <a:solidFill>
                <a:srgbClr val="32538F"/>
              </a:solidFill>
              <a:prstDash val="solid"/>
              <a:miter lim="800000"/>
            </a:ln>
            <a:effectLst/>
          </p:spPr>
          <p:txBody>
            <a:bodyPr wrap="square" lIns="60961" tIns="60961" rIns="60961" bIns="60961" numCol="1" anchor="ctr">
              <a:noAutofit/>
            </a:bodyPr>
            <a:lstStyle/>
            <a:p>
              <a:pPr algn="ctr" defTabSz="1219261">
                <a:spcBef>
                  <a:spcPts val="0"/>
                </a:spcBef>
                <a:defRPr sz="1800">
                  <a:solidFill>
                    <a:srgbClr val="FFFFFF"/>
                  </a:solidFill>
                  <a:latin typeface="Calibri"/>
                  <a:ea typeface="Calibri"/>
                  <a:cs typeface="Calibri"/>
                  <a:sym typeface="Calibri"/>
                </a:defRPr>
              </a:pPr>
              <a:endParaRPr sz="2400"/>
            </a:p>
          </p:txBody>
        </p:sp>
        <p:sp>
          <p:nvSpPr>
            <p:cNvPr id="381" name="TextBox 19"/>
            <p:cNvSpPr txBox="1"/>
            <p:nvPr/>
          </p:nvSpPr>
          <p:spPr>
            <a:xfrm>
              <a:off x="541228" y="97811"/>
              <a:ext cx="2058910" cy="5797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1" tIns="60961" rIns="60961" bIns="60961" numCol="1" anchor="t">
              <a:noAutofit/>
            </a:bodyPr>
            <a:lstStyle>
              <a:lvl1pPr defTabSz="914400">
                <a:spcBef>
                  <a:spcPts val="0"/>
                </a:spcBef>
                <a:defRPr sz="1800" b="1" i="1">
                  <a:solidFill>
                    <a:srgbClr val="000000"/>
                  </a:solidFill>
                  <a:latin typeface="Calibri"/>
                  <a:ea typeface="Calibri"/>
                  <a:cs typeface="Calibri"/>
                  <a:sym typeface="Calibri"/>
                </a:defRPr>
              </a:lvl1pPr>
            </a:lstStyle>
            <a:p>
              <a:r>
                <a:rPr sz="2400"/>
                <a:t>Incidental</a:t>
              </a:r>
            </a:p>
          </p:txBody>
        </p:sp>
      </p:grpSp>
      <p:sp>
        <p:nvSpPr>
          <p:cNvPr id="383" name="(d)"/>
          <p:cNvSpPr txBox="1"/>
          <p:nvPr/>
        </p:nvSpPr>
        <p:spPr>
          <a:xfrm>
            <a:off x="13964085" y="8822234"/>
            <a:ext cx="47096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61" rIns="60961">
            <a:spAutoFit/>
          </a:bodyPr>
          <a:lstStyle>
            <a:lvl1pPr defTabSz="914400">
              <a:spcBef>
                <a:spcPts val="0"/>
              </a:spcBef>
              <a:defRPr sz="1800">
                <a:solidFill>
                  <a:srgbClr val="A6AAA9"/>
                </a:solidFill>
                <a:latin typeface="Calibri"/>
                <a:ea typeface="Calibri"/>
                <a:cs typeface="Calibri"/>
                <a:sym typeface="Calibri"/>
              </a:defRPr>
            </a:lvl1pPr>
          </a:lstStyle>
          <a:p>
            <a:r>
              <a:rPr sz="2400"/>
              <a:t>(d)</a:t>
            </a:r>
          </a:p>
        </p:txBody>
      </p:sp>
      <p:grpSp>
        <p:nvGrpSpPr>
          <p:cNvPr id="386" name="Group"/>
          <p:cNvGrpSpPr/>
          <p:nvPr/>
        </p:nvGrpSpPr>
        <p:grpSpPr>
          <a:xfrm>
            <a:off x="4659954" y="6327918"/>
            <a:ext cx="2996105" cy="1175424"/>
            <a:chOff x="0" y="0"/>
            <a:chExt cx="2247008" cy="881540"/>
          </a:xfrm>
        </p:grpSpPr>
        <p:sp>
          <p:nvSpPr>
            <p:cNvPr id="384" name="Rectangle 16"/>
            <p:cNvSpPr/>
            <p:nvPr/>
          </p:nvSpPr>
          <p:spPr>
            <a:xfrm>
              <a:off x="0" y="0"/>
              <a:ext cx="2247008" cy="881540"/>
            </a:xfrm>
            <a:prstGeom prst="rect">
              <a:avLst/>
            </a:prstGeom>
            <a:blipFill rotWithShape="1">
              <a:blip r:embed="rId7"/>
              <a:srcRect/>
              <a:tile tx="0" ty="0" sx="100000" sy="100000" flip="none" algn="tl"/>
            </a:blipFill>
            <a:ln w="28575" cap="flat">
              <a:solidFill>
                <a:srgbClr val="32538F"/>
              </a:solidFill>
              <a:prstDash val="solid"/>
              <a:miter lim="800000"/>
            </a:ln>
            <a:effectLst/>
          </p:spPr>
          <p:txBody>
            <a:bodyPr wrap="square" lIns="60961" tIns="60961" rIns="60961" bIns="60961" numCol="1" anchor="ctr">
              <a:noAutofit/>
            </a:bodyP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385" name="TextBox 30"/>
            <p:cNvSpPr txBox="1"/>
            <p:nvPr/>
          </p:nvSpPr>
          <p:spPr>
            <a:xfrm>
              <a:off x="305575" y="261699"/>
              <a:ext cx="1628335" cy="3693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1" tIns="60961" rIns="60961" bIns="60961" numCol="1" anchor="t">
              <a:spAutoFit/>
            </a:bodyPr>
            <a:lstStyle>
              <a:lvl1pPr defTabSz="914400">
                <a:spcBef>
                  <a:spcPts val="0"/>
                </a:spcBef>
                <a:defRPr sz="1800" b="1" i="1">
                  <a:solidFill>
                    <a:srgbClr val="000000"/>
                  </a:solidFill>
                  <a:latin typeface="Calibri"/>
                  <a:ea typeface="Calibri"/>
                  <a:cs typeface="Calibri"/>
                  <a:sym typeface="Calibri"/>
                </a:defRPr>
              </a:lvl1pPr>
            </a:lstStyle>
            <a:p>
              <a:r>
                <a:rPr sz="2400"/>
                <a:t>OS  metadata</a:t>
              </a:r>
            </a:p>
          </p:txBody>
        </p:sp>
      </p:grpSp>
      <p:sp>
        <p:nvSpPr>
          <p:cNvPr id="387" name="Straight Arrow Connector 20"/>
          <p:cNvSpPr/>
          <p:nvPr/>
        </p:nvSpPr>
        <p:spPr>
          <a:xfrm flipH="1">
            <a:off x="7385730" y="5213661"/>
            <a:ext cx="458733" cy="2302134"/>
          </a:xfrm>
          <a:prstGeom prst="line">
            <a:avLst/>
          </a:prstGeom>
          <a:ln w="38100">
            <a:solidFill>
              <a:srgbClr val="4472C4"/>
            </a:solidFill>
            <a:miter/>
            <a:tailEnd type="triangle"/>
          </a:ln>
        </p:spPr>
        <p:txBody>
          <a:bodyPr lIns="60961" rIns="60961"/>
          <a:lstStyle/>
          <a:p>
            <a:pPr defTabSz="1219261">
              <a:spcBef>
                <a:spcPts val="0"/>
              </a:spcBef>
              <a:defRPr sz="1800">
                <a:solidFill>
                  <a:srgbClr val="000000"/>
                </a:solidFill>
                <a:latin typeface="Calibri"/>
                <a:ea typeface="Calibri"/>
                <a:cs typeface="Calibri"/>
                <a:sym typeface="Calibri"/>
              </a:defRPr>
            </a:pPr>
            <a:endParaRPr sz="2400"/>
          </a:p>
        </p:txBody>
      </p:sp>
      <p:pic>
        <p:nvPicPr>
          <p:cNvPr id="388" name="bnx_fc_nvme.png" descr="bnx_fc_nvme.png"/>
          <p:cNvPicPr>
            <a:picLocks noChangeAspect="1"/>
          </p:cNvPicPr>
          <p:nvPr/>
        </p:nvPicPr>
        <p:blipFill>
          <a:blip r:embed="rId8"/>
          <a:stretch>
            <a:fillRect/>
          </a:stretch>
        </p:blipFill>
        <p:spPr>
          <a:xfrm>
            <a:off x="12022348" y="2402355"/>
            <a:ext cx="5265651" cy="310924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1" nodeType="clickEffect">
                                  <p:stCondLst>
                                    <p:cond delay="0"/>
                                  </p:stCondLst>
                                  <p:iterate>
                                    <p:tmAbs val="0"/>
                                  </p:iterate>
                                  <p:childTnLst>
                                    <p:set>
                                      <p:cBhvr>
                                        <p:cTn id="6" fill="hold"/>
                                        <p:tgtEl>
                                          <p:spTgt spid="338"/>
                                        </p:tgtEl>
                                        <p:attrNameLst>
                                          <p:attrName>style.visibility</p:attrName>
                                        </p:attrNameLst>
                                      </p:cBhvr>
                                      <p:to>
                                        <p:strVal val="visible"/>
                                      </p:to>
                                    </p:set>
                                    <p:animEffect transition="in" filter="wipe(right)">
                                      <p:cBhvr>
                                        <p:cTn id="7" dur="500"/>
                                        <p:tgtEl>
                                          <p:spTgt spid="33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2" nodeType="clickEffect">
                                  <p:stCondLst>
                                    <p:cond delay="0"/>
                                  </p:stCondLst>
                                  <p:iterate>
                                    <p:tmAbs val="0"/>
                                  </p:iterate>
                                  <p:childTnLst>
                                    <p:set>
                                      <p:cBhvr>
                                        <p:cTn id="11" fill="hold"/>
                                        <p:tgtEl>
                                          <p:spTgt spid="364"/>
                                        </p:tgtEl>
                                        <p:attrNameLst>
                                          <p:attrName>style.visibility</p:attrName>
                                        </p:attrNameLst>
                                      </p:cBhvr>
                                      <p:to>
                                        <p:strVal val="visible"/>
                                      </p:to>
                                    </p:set>
                                    <p:animEffect transition="in" filter="strips(downLeft)">
                                      <p:cBhvr>
                                        <p:cTn id="12" dur="500"/>
                                        <p:tgtEl>
                                          <p:spTgt spid="364"/>
                                        </p:tgtEl>
                                      </p:cBhvr>
                                    </p:animEffect>
                                  </p:childTnLst>
                                </p:cTn>
                              </p:par>
                            </p:childTnLst>
                          </p:cTn>
                        </p:par>
                        <p:par>
                          <p:cTn id="13" fill="hold">
                            <p:stCondLst>
                              <p:cond delay="500"/>
                            </p:stCondLst>
                            <p:childTnLst>
                              <p:par>
                                <p:cTn id="14" presetID="10" presetClass="entr" fill="hold" grpId="3" nodeType="afterEffect">
                                  <p:stCondLst>
                                    <p:cond delay="0"/>
                                  </p:stCondLst>
                                  <p:iterate>
                                    <p:tmAbs val="0"/>
                                  </p:iterate>
                                  <p:childTnLst>
                                    <p:set>
                                      <p:cBhvr>
                                        <p:cTn id="15" fill="hold"/>
                                        <p:tgtEl>
                                          <p:spTgt spid="347"/>
                                        </p:tgtEl>
                                        <p:attrNameLst>
                                          <p:attrName>style.visibility</p:attrName>
                                        </p:attrNameLst>
                                      </p:cBhvr>
                                      <p:to>
                                        <p:strVal val="visible"/>
                                      </p:to>
                                    </p:set>
                                    <p:animEffect transition="in" filter="fade">
                                      <p:cBhvr>
                                        <p:cTn id="16" dur="500"/>
                                        <p:tgtEl>
                                          <p:spTgt spid="347"/>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4" nodeType="clickEffect">
                                  <p:stCondLst>
                                    <p:cond delay="0"/>
                                  </p:stCondLst>
                                  <p:iterate>
                                    <p:tmAbs val="0"/>
                                  </p:iterate>
                                  <p:childTnLst>
                                    <p:set>
                                      <p:cBhvr>
                                        <p:cTn id="20" fill="hold"/>
                                        <p:tgtEl>
                                          <p:spTgt spid="387"/>
                                        </p:tgtEl>
                                        <p:attrNameLst>
                                          <p:attrName>style.visibility</p:attrName>
                                        </p:attrNameLst>
                                      </p:cBhvr>
                                      <p:to>
                                        <p:strVal val="visible"/>
                                      </p:to>
                                    </p:set>
                                    <p:animEffect transition="in" filter="strips(downLeft)">
                                      <p:cBhvr>
                                        <p:cTn id="21" dur="500"/>
                                        <p:tgtEl>
                                          <p:spTgt spid="387"/>
                                        </p:tgtEl>
                                      </p:cBhvr>
                                    </p:animEffect>
                                  </p:childTnLst>
                                </p:cTn>
                              </p:par>
                            </p:childTnLst>
                          </p:cTn>
                        </p:par>
                        <p:par>
                          <p:cTn id="22" fill="hold">
                            <p:stCondLst>
                              <p:cond delay="500"/>
                            </p:stCondLst>
                            <p:childTnLst>
                              <p:par>
                                <p:cTn id="23" presetID="10" presetClass="entr" fill="hold" grpId="5" nodeType="afterEffect">
                                  <p:stCondLst>
                                    <p:cond delay="0"/>
                                  </p:stCondLst>
                                  <p:iterate>
                                    <p:tmAbs val="0"/>
                                  </p:iterate>
                                  <p:childTnLst>
                                    <p:set>
                                      <p:cBhvr>
                                        <p:cTn id="24" fill="hold"/>
                                        <p:tgtEl>
                                          <p:spTgt spid="386"/>
                                        </p:tgtEl>
                                        <p:attrNameLst>
                                          <p:attrName>style.visibility</p:attrName>
                                        </p:attrNameLst>
                                      </p:cBhvr>
                                      <p:to>
                                        <p:strVal val="visible"/>
                                      </p:to>
                                    </p:set>
                                    <p:animEffect transition="in" filter="fade">
                                      <p:cBhvr>
                                        <p:cTn id="25" dur="500"/>
                                        <p:tgtEl>
                                          <p:spTgt spid="3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6" nodeType="clickEffect">
                                  <p:stCondLst>
                                    <p:cond delay="0"/>
                                  </p:stCondLst>
                                  <p:iterate>
                                    <p:tmAbs val="0"/>
                                  </p:iterate>
                                  <p:childTnLst>
                                    <p:set>
                                      <p:cBhvr>
                                        <p:cTn id="29" fill="hold"/>
                                        <p:tgtEl>
                                          <p:spTgt spid="341"/>
                                        </p:tgtEl>
                                        <p:attrNameLst>
                                          <p:attrName>style.visibility</p:attrName>
                                        </p:attrNameLst>
                                      </p:cBhvr>
                                      <p:to>
                                        <p:strVal val="visible"/>
                                      </p:to>
                                    </p:set>
                                    <p:animEffect transition="in" filter="wipe(left)">
                                      <p:cBhvr>
                                        <p:cTn id="30" dur="500"/>
                                        <p:tgtEl>
                                          <p:spTgt spid="341"/>
                                        </p:tgtEl>
                                      </p:cBhvr>
                                    </p:animEffect>
                                  </p:childTnLst>
                                </p:cTn>
                              </p:par>
                            </p:childTnLst>
                          </p:cTn>
                        </p:par>
                        <p:par>
                          <p:cTn id="31" fill="hold">
                            <p:stCondLst>
                              <p:cond delay="500"/>
                            </p:stCondLst>
                            <p:childTnLst>
                              <p:par>
                                <p:cTn id="32" presetID="10" presetClass="entr" fill="hold" grpId="7" nodeType="afterEffect">
                                  <p:stCondLst>
                                    <p:cond delay="0"/>
                                  </p:stCondLst>
                                  <p:iterate>
                                    <p:tmAbs val="0"/>
                                  </p:iterate>
                                  <p:childTnLst>
                                    <p:set>
                                      <p:cBhvr>
                                        <p:cTn id="33" fill="hold"/>
                                        <p:tgtEl>
                                          <p:spTgt spid="376"/>
                                        </p:tgtEl>
                                        <p:attrNameLst>
                                          <p:attrName>style.visibility</p:attrName>
                                        </p:attrNameLst>
                                      </p:cBhvr>
                                      <p:to>
                                        <p:strVal val="visible"/>
                                      </p:to>
                                    </p:set>
                                    <p:animEffect transition="in" filter="fade">
                                      <p:cBhvr>
                                        <p:cTn id="34" dur="500"/>
                                        <p:tgtEl>
                                          <p:spTgt spid="37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8" nodeType="clickEffect">
                                  <p:stCondLst>
                                    <p:cond delay="0"/>
                                  </p:stCondLst>
                                  <p:iterate>
                                    <p:tmAbs val="0"/>
                                  </p:iterate>
                                  <p:childTnLst>
                                    <p:set>
                                      <p:cBhvr>
                                        <p:cTn id="38" fill="hold"/>
                                        <p:tgtEl>
                                          <p:spTgt spid="342"/>
                                        </p:tgtEl>
                                        <p:attrNameLst>
                                          <p:attrName>style.visibility</p:attrName>
                                        </p:attrNameLst>
                                      </p:cBhvr>
                                      <p:to>
                                        <p:strVal val="visible"/>
                                      </p:to>
                                    </p:set>
                                    <p:animEffect transition="in" filter="wipe(left)">
                                      <p:cBhvr>
                                        <p:cTn id="39" dur="500"/>
                                        <p:tgtEl>
                                          <p:spTgt spid="342"/>
                                        </p:tgtEl>
                                      </p:cBhvr>
                                    </p:animEffect>
                                  </p:childTnLst>
                                </p:cTn>
                              </p:par>
                            </p:childTnLst>
                          </p:cTn>
                        </p:par>
                        <p:par>
                          <p:cTn id="40" fill="hold">
                            <p:stCondLst>
                              <p:cond delay="500"/>
                            </p:stCondLst>
                            <p:childTnLst>
                              <p:par>
                                <p:cTn id="41" presetID="10" presetClass="entr" fill="hold" grpId="9" nodeType="afterEffect">
                                  <p:stCondLst>
                                    <p:cond delay="0"/>
                                  </p:stCondLst>
                                  <p:iterate>
                                    <p:tmAbs val="0"/>
                                  </p:iterate>
                                  <p:childTnLst>
                                    <p:set>
                                      <p:cBhvr>
                                        <p:cTn id="42" fill="hold"/>
                                        <p:tgtEl>
                                          <p:spTgt spid="382"/>
                                        </p:tgtEl>
                                        <p:attrNameLst>
                                          <p:attrName>style.visibility</p:attrName>
                                        </p:attrNameLst>
                                      </p:cBhvr>
                                      <p:to>
                                        <p:strVal val="visible"/>
                                      </p:to>
                                    </p:set>
                                    <p:animEffect transition="in" filter="fade">
                                      <p:cBhvr>
                                        <p:cTn id="43" dur="5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1" animBg="1" advAuto="0"/>
      <p:bldP spid="341" grpId="6" animBg="1" advAuto="0"/>
      <p:bldP spid="342" grpId="8" animBg="1" advAuto="0"/>
      <p:bldP spid="347" grpId="3" animBg="1" advAuto="0"/>
      <p:bldP spid="364" grpId="2" animBg="1" advAuto="0"/>
      <p:bldP spid="376" grpId="7" animBg="1" advAuto="0"/>
      <p:bldP spid="382" grpId="9" animBg="1" advAuto="0"/>
      <p:bldP spid="386" grpId="5" animBg="1" advAuto="0"/>
      <p:bldP spid="387" grpId="4"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ub-Page"/>
          <p:cNvSpPr txBox="1">
            <a:spLocks noGrp="1"/>
          </p:cNvSpPr>
          <p:nvPr>
            <p:ph type="body" idx="21"/>
          </p:nvPr>
        </p:nvSpPr>
        <p:spPr>
          <a:prstGeom prst="rect">
            <a:avLst/>
          </a:prstGeom>
        </p:spPr>
        <p:txBody>
          <a:bodyPr/>
          <a:lstStyle/>
          <a:p>
            <a:r>
              <a:t>sub-Page</a:t>
            </a:r>
          </a:p>
        </p:txBody>
      </p:sp>
      <p:sp>
        <p:nvSpPr>
          <p:cNvPr id="394" name="SUB-PAGE VULNERABILITY : EXAMPLE"/>
          <p:cNvSpPr txBox="1">
            <a:spLocks noGrp="1"/>
          </p:cNvSpPr>
          <p:nvPr>
            <p:ph type="title"/>
          </p:nvPr>
        </p:nvSpPr>
        <p:spPr>
          <a:prstGeom prst="rect">
            <a:avLst/>
          </a:prstGeom>
        </p:spPr>
        <p:txBody>
          <a:bodyPr/>
          <a:lstStyle>
            <a:lvl1pPr defTabSz="467359">
              <a:spcBef>
                <a:spcPts val="2200"/>
              </a:spcBef>
              <a:defRPr sz="4800"/>
            </a:lvl1pPr>
          </a:lstStyle>
          <a:p>
            <a:r>
              <a:t>SUB-PAGE VULNERABILITY : EXAMPLE</a:t>
            </a:r>
          </a:p>
        </p:txBody>
      </p:sp>
      <p:sp>
        <p:nvSpPr>
          <p:cNvPr id="395" name="drivers/nvme/host/fc.c  __nvme_fc_init_request"/>
          <p:cNvSpPr txBox="1">
            <a:spLocks noGrp="1"/>
          </p:cNvSpPr>
          <p:nvPr>
            <p:ph type="body" idx="1"/>
          </p:nvPr>
        </p:nvSpPr>
        <p:spPr>
          <a:prstGeom prst="rect">
            <a:avLst/>
          </a:prstGeom>
        </p:spPr>
        <p:txBody>
          <a:bodyPr/>
          <a:lstStyle/>
          <a:p>
            <a:r>
              <a:t>drivers/nvme/host/fc.c</a:t>
            </a:r>
            <a:br/>
            <a:br/>
            <a:r>
              <a:t>__nvme_fc_init_request</a:t>
            </a:r>
          </a:p>
        </p:txBody>
      </p:sp>
      <p:pic>
        <p:nvPicPr>
          <p:cNvPr id="396" name="map1.png" descr="map1.png"/>
          <p:cNvPicPr>
            <a:picLocks noChangeAspect="1"/>
          </p:cNvPicPr>
          <p:nvPr/>
        </p:nvPicPr>
        <p:blipFill>
          <a:blip r:embed="rId3"/>
          <a:stretch>
            <a:fillRect/>
          </a:stretch>
        </p:blipFill>
        <p:spPr>
          <a:xfrm>
            <a:off x="840093" y="5625482"/>
            <a:ext cx="16256499" cy="1265097"/>
          </a:xfrm>
          <a:prstGeom prst="rect">
            <a:avLst/>
          </a:prstGeom>
          <a:ln w="12700">
            <a:miter lim="400000"/>
          </a:ln>
        </p:spPr>
      </p:pic>
      <p:pic>
        <p:nvPicPr>
          <p:cNvPr id="397" name="map2.png" descr="map2.png"/>
          <p:cNvPicPr>
            <a:picLocks noChangeAspect="1"/>
          </p:cNvPicPr>
          <p:nvPr/>
        </p:nvPicPr>
        <p:blipFill>
          <a:blip r:embed="rId4"/>
          <a:stretch>
            <a:fillRect/>
          </a:stretch>
        </p:blipFill>
        <p:spPr>
          <a:xfrm>
            <a:off x="1052815" y="7383457"/>
            <a:ext cx="12741179" cy="1730285"/>
          </a:xfrm>
          <a:prstGeom prst="rect">
            <a:avLst/>
          </a:prstGeom>
          <a:ln w="12700">
            <a:miter lim="400000"/>
          </a:ln>
        </p:spPr>
      </p:pic>
      <p:pic>
        <p:nvPicPr>
          <p:cNvPr id="398" name="Rounded Rectangle Rounded rectangle" descr="Rounded Rectangle Rounded rectangle"/>
          <p:cNvPicPr>
            <a:picLocks/>
          </p:cNvPicPr>
          <p:nvPr/>
        </p:nvPicPr>
        <p:blipFill>
          <a:blip r:embed="rId5"/>
          <a:stretch>
            <a:fillRect/>
          </a:stretch>
        </p:blipFill>
        <p:spPr>
          <a:xfrm>
            <a:off x="6211786" y="6309567"/>
            <a:ext cx="2942396" cy="609620"/>
          </a:xfrm>
          <a:prstGeom prst="rect">
            <a:avLst/>
          </a:prstGeom>
        </p:spPr>
      </p:pic>
      <p:pic>
        <p:nvPicPr>
          <p:cNvPr id="400" name="Rounded Rectangle Rounded rectangle" descr="Rounded Rectangle Rounded rectangle"/>
          <p:cNvPicPr>
            <a:picLocks/>
          </p:cNvPicPr>
          <p:nvPr/>
        </p:nvPicPr>
        <p:blipFill>
          <a:blip r:embed="rId5"/>
          <a:stretch>
            <a:fillRect/>
          </a:stretch>
        </p:blipFill>
        <p:spPr>
          <a:xfrm>
            <a:off x="6416885" y="7943790"/>
            <a:ext cx="2942396" cy="609620"/>
          </a:xfrm>
          <a:prstGeom prst="rect">
            <a:avLst/>
          </a:prstGeom>
        </p:spPr>
      </p:pic>
      <p:pic>
        <p:nvPicPr>
          <p:cNvPr id="402" name="Line Line" descr="Line Line"/>
          <p:cNvPicPr>
            <a:picLocks/>
          </p:cNvPicPr>
          <p:nvPr/>
        </p:nvPicPr>
        <p:blipFill>
          <a:blip r:embed="rId6"/>
          <a:stretch>
            <a:fillRect/>
          </a:stretch>
        </p:blipFill>
        <p:spPr>
          <a:xfrm>
            <a:off x="13406667" y="6760886"/>
            <a:ext cx="3398152" cy="135472"/>
          </a:xfrm>
          <a:prstGeom prst="rect">
            <a:avLst/>
          </a:prstGeom>
        </p:spPr>
      </p:pic>
      <p:pic>
        <p:nvPicPr>
          <p:cNvPr id="404" name="Line Line" descr="Line Line"/>
          <p:cNvPicPr>
            <a:picLocks/>
          </p:cNvPicPr>
          <p:nvPr/>
        </p:nvPicPr>
        <p:blipFill>
          <a:blip r:embed="rId7"/>
          <a:stretch>
            <a:fillRect/>
          </a:stretch>
        </p:blipFill>
        <p:spPr>
          <a:xfrm>
            <a:off x="6398392" y="9032843"/>
            <a:ext cx="3839557" cy="135472"/>
          </a:xfrm>
          <a:prstGeom prst="rect">
            <a:avLst/>
          </a:prstGeom>
        </p:spPr>
      </p:pic>
      <p:sp>
        <p:nvSpPr>
          <p:cNvPr id="406" name="96B"/>
          <p:cNvSpPr txBox="1"/>
          <p:nvPr/>
        </p:nvSpPr>
        <p:spPr>
          <a:xfrm>
            <a:off x="11534670" y="6836231"/>
            <a:ext cx="668990" cy="547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a:solidFill>
                  <a:schemeClr val="accent4">
                    <a:hueOff val="-1395324"/>
                    <a:satOff val="-3373"/>
                    <a:lumOff val="-9849"/>
                  </a:schemeClr>
                </a:solidFill>
              </a:defRPr>
            </a:lvl1pPr>
          </a:lstStyle>
          <a:p>
            <a:r>
              <a:rPr sz="2667"/>
              <a:t>96B</a:t>
            </a:r>
          </a:p>
        </p:txBody>
      </p:sp>
      <p:sp>
        <p:nvSpPr>
          <p:cNvPr id="407" name="32B"/>
          <p:cNvSpPr txBox="1"/>
          <p:nvPr/>
        </p:nvSpPr>
        <p:spPr>
          <a:xfrm>
            <a:off x="11739769" y="8356247"/>
            <a:ext cx="668990" cy="547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a:solidFill>
                  <a:schemeClr val="accent4">
                    <a:hueOff val="-1395324"/>
                    <a:satOff val="-3373"/>
                    <a:lumOff val="-9849"/>
                  </a:schemeClr>
                </a:solidFill>
              </a:defRPr>
            </a:lvl1pPr>
          </a:lstStyle>
          <a:p>
            <a:r>
              <a:rPr sz="2667"/>
              <a:t>32B</a:t>
            </a:r>
          </a:p>
        </p:txBody>
      </p:sp>
      <p:sp>
        <p:nvSpPr>
          <p:cNvPr id="408" name="__nvme_fc_init_request"/>
          <p:cNvSpPr txBox="1"/>
          <p:nvPr/>
        </p:nvSpPr>
        <p:spPr>
          <a:xfrm>
            <a:off x="1145737" y="4128118"/>
            <a:ext cx="5912413" cy="834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spcBef>
                <a:spcPts val="2800"/>
              </a:spcBef>
              <a:defRPr sz="3400">
                <a:solidFill>
                  <a:schemeClr val="accent2">
                    <a:hueOff val="174531"/>
                    <a:satOff val="41281"/>
                    <a:lumOff val="-14509"/>
                  </a:schemeClr>
                </a:solidFill>
              </a:defRPr>
            </a:lvl1pPr>
          </a:lstStyle>
          <a:p>
            <a:r>
              <a:rPr sz="4534" dirty="0"/>
              <a:t>__</a:t>
            </a:r>
            <a:r>
              <a:rPr sz="4534" dirty="0" err="1"/>
              <a:t>nvme_fc_init_request</a:t>
            </a:r>
            <a:endParaRPr sz="4534" dirty="0"/>
          </a:p>
        </p:txBody>
      </p:sp>
      <p:grpSp>
        <p:nvGrpSpPr>
          <p:cNvPr id="411" name="Group"/>
          <p:cNvGrpSpPr/>
          <p:nvPr/>
        </p:nvGrpSpPr>
        <p:grpSpPr>
          <a:xfrm>
            <a:off x="8864084" y="1137626"/>
            <a:ext cx="7658748" cy="4522309"/>
            <a:chOff x="0" y="0"/>
            <a:chExt cx="5743884" cy="3391627"/>
          </a:xfrm>
        </p:grpSpPr>
        <p:pic>
          <p:nvPicPr>
            <p:cNvPr id="409" name="bnx_fc_nvme.png" descr="bnx_fc_nvme.png"/>
            <p:cNvPicPr>
              <a:picLocks noChangeAspect="1"/>
            </p:cNvPicPr>
            <p:nvPr/>
          </p:nvPicPr>
          <p:blipFill>
            <a:blip r:embed="rId8"/>
            <a:stretch>
              <a:fillRect/>
            </a:stretch>
          </p:blipFill>
          <p:spPr>
            <a:xfrm>
              <a:off x="0" y="0"/>
              <a:ext cx="5743884" cy="3391627"/>
            </a:xfrm>
            <a:prstGeom prst="rect">
              <a:avLst/>
            </a:prstGeom>
            <a:ln w="12700" cap="flat">
              <a:noFill/>
              <a:miter lim="400000"/>
            </a:ln>
            <a:effectLst/>
          </p:spPr>
        </p:pic>
        <p:sp>
          <p:nvSpPr>
            <p:cNvPr id="410" name="Broadcom LPe32002 FC HBA"/>
            <p:cNvSpPr txBox="1"/>
            <p:nvPr/>
          </p:nvSpPr>
          <p:spPr>
            <a:xfrm>
              <a:off x="2257875" y="245578"/>
              <a:ext cx="3064850" cy="4104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numCol="1" anchor="ctr">
              <a:spAutoFit/>
            </a:bodyPr>
            <a:lstStyle/>
            <a:p>
              <a:r>
                <a:rPr sz="2667"/>
                <a:t>Broadcom LPe32002 FC HBA</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408"/>
                                        </p:tgtEl>
                                        <p:attrNameLst>
                                          <p:attrName>style.visibility</p:attrName>
                                        </p:attrNameLst>
                                      </p:cBhvr>
                                      <p:to>
                                        <p:strVal val="visible"/>
                                      </p:to>
                                    </p:set>
                                    <p:animEffect transition="in" filter="wipe(left)">
                                      <p:cBhvr>
                                        <p:cTn id="7" dur="500"/>
                                        <p:tgtEl>
                                          <p:spTgt spid="4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398"/>
                                        </p:tgtEl>
                                        <p:attrNameLst>
                                          <p:attrName>style.visibility</p:attrName>
                                        </p:attrNameLst>
                                      </p:cBhvr>
                                      <p:to>
                                        <p:strVal val="visible"/>
                                      </p:to>
                                    </p:set>
                                    <p:animEffect transition="in" filter="wipe(left)">
                                      <p:cBhvr>
                                        <p:cTn id="12" dur="500"/>
                                        <p:tgtEl>
                                          <p:spTgt spid="398"/>
                                        </p:tgtEl>
                                      </p:cBhvr>
                                    </p:animEffect>
                                  </p:childTnLst>
                                </p:cTn>
                              </p:par>
                            </p:childTnLst>
                          </p:cTn>
                        </p:par>
                        <p:par>
                          <p:cTn id="13" fill="hold">
                            <p:stCondLst>
                              <p:cond delay="500"/>
                            </p:stCondLst>
                            <p:childTnLst>
                              <p:par>
                                <p:cTn id="14" presetID="22" presetClass="entr" presetSubtype="8" fill="hold" grpId="3" nodeType="afterEffect">
                                  <p:stCondLst>
                                    <p:cond delay="0"/>
                                  </p:stCondLst>
                                  <p:iterate>
                                    <p:tmAbs val="0"/>
                                  </p:iterate>
                                  <p:childTnLst>
                                    <p:set>
                                      <p:cBhvr>
                                        <p:cTn id="15" fill="hold"/>
                                        <p:tgtEl>
                                          <p:spTgt spid="406"/>
                                        </p:tgtEl>
                                        <p:attrNameLst>
                                          <p:attrName>style.visibility</p:attrName>
                                        </p:attrNameLst>
                                      </p:cBhvr>
                                      <p:to>
                                        <p:strVal val="visible"/>
                                      </p:to>
                                    </p:set>
                                    <p:animEffect transition="in" filter="wipe(left)">
                                      <p:cBhvr>
                                        <p:cTn id="16" dur="1000"/>
                                        <p:tgtEl>
                                          <p:spTgt spid="406"/>
                                        </p:tgtEl>
                                      </p:cBhvr>
                                    </p:animEffect>
                                  </p:childTnLst>
                                </p:cTn>
                              </p:par>
                            </p:childTnLst>
                          </p:cTn>
                        </p:par>
                        <p:par>
                          <p:cTn id="17" fill="hold">
                            <p:stCondLst>
                              <p:cond delay="1500"/>
                            </p:stCondLst>
                            <p:childTnLst>
                              <p:par>
                                <p:cTn id="18" presetID="22" presetClass="entr" presetSubtype="8" fill="hold" grpId="4" nodeType="afterEffect">
                                  <p:stCondLst>
                                    <p:cond delay="0"/>
                                  </p:stCondLst>
                                  <p:iterate>
                                    <p:tmAbs val="0"/>
                                  </p:iterate>
                                  <p:childTnLst>
                                    <p:set>
                                      <p:cBhvr>
                                        <p:cTn id="19" fill="hold"/>
                                        <p:tgtEl>
                                          <p:spTgt spid="402"/>
                                        </p:tgtEl>
                                        <p:attrNameLst>
                                          <p:attrName>style.visibility</p:attrName>
                                        </p:attrNameLst>
                                      </p:cBhvr>
                                      <p:to>
                                        <p:strVal val="visible"/>
                                      </p:to>
                                    </p:set>
                                    <p:animEffect transition="in" filter="wipe(left)">
                                      <p:cBhvr>
                                        <p:cTn id="20" dur="500"/>
                                        <p:tgtEl>
                                          <p:spTgt spid="40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400"/>
                                        </p:tgtEl>
                                        <p:attrNameLst>
                                          <p:attrName>style.visibility</p:attrName>
                                        </p:attrNameLst>
                                      </p:cBhvr>
                                      <p:to>
                                        <p:strVal val="visible"/>
                                      </p:to>
                                    </p:set>
                                    <p:animEffect transition="in" filter="wipe(left)">
                                      <p:cBhvr>
                                        <p:cTn id="25" dur="500"/>
                                        <p:tgtEl>
                                          <p:spTgt spid="400"/>
                                        </p:tgtEl>
                                      </p:cBhvr>
                                    </p:animEffect>
                                  </p:childTnLst>
                                </p:cTn>
                              </p:par>
                            </p:childTnLst>
                          </p:cTn>
                        </p:par>
                        <p:par>
                          <p:cTn id="26" fill="hold">
                            <p:stCondLst>
                              <p:cond delay="500"/>
                            </p:stCondLst>
                            <p:childTnLst>
                              <p:par>
                                <p:cTn id="27" presetID="22" presetClass="entr" presetSubtype="8" fill="hold" grpId="6" nodeType="afterEffect">
                                  <p:stCondLst>
                                    <p:cond delay="0"/>
                                  </p:stCondLst>
                                  <p:iterate>
                                    <p:tmAbs val="0"/>
                                  </p:iterate>
                                  <p:childTnLst>
                                    <p:set>
                                      <p:cBhvr>
                                        <p:cTn id="28" fill="hold"/>
                                        <p:tgtEl>
                                          <p:spTgt spid="407"/>
                                        </p:tgtEl>
                                        <p:attrNameLst>
                                          <p:attrName>style.visibility</p:attrName>
                                        </p:attrNameLst>
                                      </p:cBhvr>
                                      <p:to>
                                        <p:strVal val="visible"/>
                                      </p:to>
                                    </p:set>
                                    <p:animEffect transition="in" filter="wipe(left)">
                                      <p:cBhvr>
                                        <p:cTn id="29" dur="500"/>
                                        <p:tgtEl>
                                          <p:spTgt spid="407"/>
                                        </p:tgtEl>
                                      </p:cBhvr>
                                    </p:animEffect>
                                  </p:childTnLst>
                                </p:cTn>
                              </p:par>
                            </p:childTnLst>
                          </p:cTn>
                        </p:par>
                        <p:par>
                          <p:cTn id="30" fill="hold">
                            <p:stCondLst>
                              <p:cond delay="1000"/>
                            </p:stCondLst>
                            <p:childTnLst>
                              <p:par>
                                <p:cTn id="31" presetID="22" presetClass="entr" presetSubtype="8" fill="hold" grpId="7" nodeType="afterEffect">
                                  <p:stCondLst>
                                    <p:cond delay="0"/>
                                  </p:stCondLst>
                                  <p:iterate>
                                    <p:tmAbs val="0"/>
                                  </p:iterate>
                                  <p:childTnLst>
                                    <p:set>
                                      <p:cBhvr>
                                        <p:cTn id="32" fill="hold"/>
                                        <p:tgtEl>
                                          <p:spTgt spid="404"/>
                                        </p:tgtEl>
                                        <p:attrNameLst>
                                          <p:attrName>style.visibility</p:attrName>
                                        </p:attrNameLst>
                                      </p:cBhvr>
                                      <p:to>
                                        <p:strVal val="visible"/>
                                      </p:to>
                                    </p:set>
                                    <p:animEffect transition="in" filter="wipe(left)">
                                      <p:cBhvr>
                                        <p:cTn id="33" dur="5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2" animBg="1" advAuto="0"/>
      <p:bldP spid="400" grpId="5" animBg="1" advAuto="0"/>
      <p:bldP spid="402" grpId="4" animBg="1" advAuto="0"/>
      <p:bldP spid="404" grpId="7" animBg="1" advAuto="0"/>
      <p:bldP spid="406" grpId="3" animBg="1" advAuto="0"/>
      <p:bldP spid="407" grpId="6" animBg="1" advAuto="0"/>
      <p:bldP spid="408"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ub-Page"/>
          <p:cNvSpPr txBox="1">
            <a:spLocks noGrp="1"/>
          </p:cNvSpPr>
          <p:nvPr>
            <p:ph type="body" idx="21"/>
          </p:nvPr>
        </p:nvSpPr>
        <p:spPr>
          <a:prstGeom prst="rect">
            <a:avLst/>
          </a:prstGeom>
        </p:spPr>
        <p:txBody>
          <a:bodyPr/>
          <a:lstStyle/>
          <a:p>
            <a:r>
              <a:rPr dirty="0"/>
              <a:t>sub-Page</a:t>
            </a:r>
          </a:p>
        </p:txBody>
      </p:sp>
      <p:sp>
        <p:nvSpPr>
          <p:cNvPr id="417" name="SUB-PAGE VULNERABILITY : EXAMPLE"/>
          <p:cNvSpPr txBox="1">
            <a:spLocks noGrp="1"/>
          </p:cNvSpPr>
          <p:nvPr>
            <p:ph type="title"/>
          </p:nvPr>
        </p:nvSpPr>
        <p:spPr>
          <a:prstGeom prst="rect">
            <a:avLst/>
          </a:prstGeom>
        </p:spPr>
        <p:txBody>
          <a:bodyPr/>
          <a:lstStyle>
            <a:lvl1pPr defTabSz="467359">
              <a:spcBef>
                <a:spcPts val="2200"/>
              </a:spcBef>
              <a:defRPr sz="4800"/>
            </a:lvl1pPr>
          </a:lstStyle>
          <a:p>
            <a:r>
              <a:t>SUB-PAGE VULNERABILITY : EXAMPLE</a:t>
            </a:r>
          </a:p>
        </p:txBody>
      </p:sp>
      <p:sp>
        <p:nvSpPr>
          <p:cNvPr id="418" name="Double-click to edit"/>
          <p:cNvSpPr txBox="1">
            <a:spLocks noGrp="1"/>
          </p:cNvSpPr>
          <p:nvPr>
            <p:ph type="body" idx="1"/>
          </p:nvPr>
        </p:nvSpPr>
        <p:spPr>
          <a:prstGeom prst="rect">
            <a:avLst/>
          </a:prstGeom>
        </p:spPr>
        <p:txBody>
          <a:bodyPr/>
          <a:lstStyle/>
          <a:p>
            <a:endParaRPr/>
          </a:p>
        </p:txBody>
      </p:sp>
      <p:pic>
        <p:nvPicPr>
          <p:cNvPr id="419" name="fcp_req.png" descr="fcp_req.png"/>
          <p:cNvPicPr>
            <a:picLocks noChangeAspect="1"/>
          </p:cNvPicPr>
          <p:nvPr/>
        </p:nvPicPr>
        <p:blipFill>
          <a:blip r:embed="rId3"/>
          <a:stretch>
            <a:fillRect/>
          </a:stretch>
        </p:blipFill>
        <p:spPr>
          <a:xfrm>
            <a:off x="5109464" y="1230806"/>
            <a:ext cx="11968953" cy="9747396"/>
          </a:xfrm>
          <a:prstGeom prst="rect">
            <a:avLst/>
          </a:prstGeom>
          <a:ln w="12700">
            <a:miter lim="400000"/>
          </a:ln>
        </p:spPr>
      </p:pic>
      <p:pic>
        <p:nvPicPr>
          <p:cNvPr id="420" name="fcp_op.png" descr="fcp_op.png"/>
          <p:cNvPicPr>
            <a:picLocks noChangeAspect="1"/>
          </p:cNvPicPr>
          <p:nvPr/>
        </p:nvPicPr>
        <p:blipFill>
          <a:blip r:embed="rId4"/>
          <a:stretch>
            <a:fillRect/>
          </a:stretch>
        </p:blipFill>
        <p:spPr>
          <a:xfrm>
            <a:off x="702892" y="1487970"/>
            <a:ext cx="14579770" cy="9233068"/>
          </a:xfrm>
          <a:prstGeom prst="rect">
            <a:avLst/>
          </a:prstGeom>
          <a:ln w="12700">
            <a:miter lim="400000"/>
          </a:ln>
        </p:spPr>
      </p:pic>
      <p:grpSp>
        <p:nvGrpSpPr>
          <p:cNvPr id="425" name="Group"/>
          <p:cNvGrpSpPr/>
          <p:nvPr/>
        </p:nvGrpSpPr>
        <p:grpSpPr>
          <a:xfrm>
            <a:off x="5550987" y="6936185"/>
            <a:ext cx="7738925" cy="1417249"/>
            <a:chOff x="-38100" y="-38100"/>
            <a:chExt cx="5804016" cy="1062902"/>
          </a:xfrm>
        </p:grpSpPr>
        <p:pic>
          <p:nvPicPr>
            <p:cNvPr id="421" name="Rounded Rectangle Rounded rectangle" descr="Rounded Rectangle Rounded rectangle"/>
            <p:cNvPicPr>
              <a:picLocks/>
            </p:cNvPicPr>
            <p:nvPr/>
          </p:nvPicPr>
          <p:blipFill>
            <a:blip r:embed="rId5"/>
            <a:stretch>
              <a:fillRect/>
            </a:stretch>
          </p:blipFill>
          <p:spPr>
            <a:xfrm>
              <a:off x="-38101" y="-38100"/>
              <a:ext cx="5804018" cy="457200"/>
            </a:xfrm>
            <a:prstGeom prst="rect">
              <a:avLst/>
            </a:prstGeom>
            <a:effectLst/>
          </p:spPr>
        </p:pic>
        <p:pic>
          <p:nvPicPr>
            <p:cNvPr id="423" name="Rounded Rectangle Rounded rectangle" descr="Rounded Rectangle Rounded rectangle"/>
            <p:cNvPicPr>
              <a:picLocks/>
            </p:cNvPicPr>
            <p:nvPr/>
          </p:nvPicPr>
          <p:blipFill>
            <a:blip r:embed="rId6"/>
            <a:stretch>
              <a:fillRect/>
            </a:stretch>
          </p:blipFill>
          <p:spPr>
            <a:xfrm>
              <a:off x="55889" y="567602"/>
              <a:ext cx="5616038" cy="457201"/>
            </a:xfrm>
            <a:prstGeom prst="rect">
              <a:avLst/>
            </a:prstGeom>
            <a:effectLst/>
          </p:spPr>
        </p:pic>
      </p:grpSp>
      <p:pic>
        <p:nvPicPr>
          <p:cNvPr id="426" name="Line Line" descr="Line Line"/>
          <p:cNvPicPr>
            <a:picLocks/>
          </p:cNvPicPr>
          <p:nvPr/>
        </p:nvPicPr>
        <p:blipFill>
          <a:blip r:embed="rId7"/>
          <a:stretch>
            <a:fillRect/>
          </a:stretch>
        </p:blipFill>
        <p:spPr>
          <a:xfrm>
            <a:off x="1841851" y="2627824"/>
            <a:ext cx="5233834" cy="135472"/>
          </a:xfrm>
          <a:prstGeom prst="rect">
            <a:avLst/>
          </a:prstGeom>
        </p:spPr>
      </p:pic>
      <p:pic>
        <p:nvPicPr>
          <p:cNvPr id="428" name="Rounded Rectangle Rounded rectangle" descr="Rounded Rectangle Rounded rectangle"/>
          <p:cNvPicPr>
            <a:picLocks/>
          </p:cNvPicPr>
          <p:nvPr/>
        </p:nvPicPr>
        <p:blipFill>
          <a:blip r:embed="rId8"/>
          <a:stretch>
            <a:fillRect/>
          </a:stretch>
        </p:blipFill>
        <p:spPr>
          <a:xfrm>
            <a:off x="6040889" y="6446283"/>
            <a:ext cx="11027789" cy="609620"/>
          </a:xfrm>
          <a:prstGeom prst="rect">
            <a:avLst/>
          </a:prstGeom>
        </p:spPr>
      </p:pic>
      <p:sp>
        <p:nvSpPr>
          <p:cNvPr id="430" name="Slide Number"/>
          <p:cNvSpPr txBox="1">
            <a:spLocks noGrp="1"/>
          </p:cNvSpPr>
          <p:nvPr>
            <p:ph type="sldNum" sz="quarter" idx="2"/>
          </p:nvPr>
        </p:nvSpPr>
        <p:spPr>
          <a:xfrm>
            <a:off x="16689214" y="-1050047"/>
            <a:ext cx="102657" cy="5064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425"/>
                                        </p:tgtEl>
                                        <p:attrNameLst>
                                          <p:attrName>style.visibility</p:attrName>
                                        </p:attrNameLst>
                                      </p:cBhvr>
                                      <p:to>
                                        <p:strVal val="visible"/>
                                      </p:to>
                                    </p:set>
                                    <p:animEffect transition="in" filter="wipe(left)">
                                      <p:cBhvr>
                                        <p:cTn id="7" dur="500"/>
                                        <p:tgtEl>
                                          <p:spTgt spid="4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426"/>
                                        </p:tgtEl>
                                        <p:attrNameLst>
                                          <p:attrName>style.visibility</p:attrName>
                                        </p:attrNameLst>
                                      </p:cBhvr>
                                      <p:to>
                                        <p:strVal val="visible"/>
                                      </p:to>
                                    </p:set>
                                    <p:animEffect transition="in" filter="wipe(left)">
                                      <p:cBhvr>
                                        <p:cTn id="12" dur="500"/>
                                        <p:tgtEl>
                                          <p:spTgt spid="42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fill="hold" grpId="3" nodeType="clickEffect">
                                  <p:stCondLst>
                                    <p:cond delay="0"/>
                                  </p:stCondLst>
                                  <p:childTnLst>
                                    <p:animScale>
                                      <p:cBhvr>
                                        <p:cTn id="16" dur="1000" fill="hold"/>
                                        <p:tgtEl>
                                          <p:spTgt spid="420"/>
                                        </p:tgtEl>
                                      </p:cBhvr>
                                      <p:by x="29999" y="29999"/>
                                    </p:animScale>
                                  </p:childTnLst>
                                </p:cTn>
                              </p:par>
                            </p:childTnLst>
                          </p:cTn>
                        </p:par>
                        <p:par>
                          <p:cTn id="17" fill="hold">
                            <p:stCondLst>
                              <p:cond delay="0"/>
                            </p:stCondLst>
                            <p:childTnLst>
                              <p:par>
                                <p:cTn id="18" presetID="-1" presetClass="path" presetSubtype="0" accel="50000" decel="50000" fill="hold" nodeType="withEffect">
                                  <p:stCondLst>
                                    <p:cond delay="0"/>
                                  </p:stCondLst>
                                  <p:childTnLst>
                                    <p:animMotion origin="layout" path="M 0.000000 0.000000 L -0.294350 -0.247919" pathEditMode="relative">
                                      <p:cBhvr>
                                        <p:cTn id="19" dur="1000" fill="hold"/>
                                        <p:tgtEl>
                                          <p:spTgt spid="420"/>
                                        </p:tgtEl>
                                        <p:attrNameLst>
                                          <p:attrName>ppt_x</p:attrName>
                                          <p:attrName>ppt_y</p:attrName>
                                        </p:attrNameLst>
                                      </p:cBhvr>
                                    </p:animMotion>
                                  </p:childTnLst>
                                </p:cTn>
                              </p:par>
                            </p:childTnLst>
                          </p:cTn>
                        </p:par>
                        <p:par>
                          <p:cTn id="20" fill="hold">
                            <p:stCondLst>
                              <p:cond delay="1000"/>
                            </p:stCondLst>
                            <p:childTnLst>
                              <p:par>
                                <p:cTn id="21" presetID="1" presetClass="exit" presetSubtype="0" fill="hold" grpId="5" nodeType="afterEffect">
                                  <p:stCondLst>
                                    <p:cond delay="0"/>
                                  </p:stCondLst>
                                  <p:iterate>
                                    <p:tmAbs val="0"/>
                                  </p:iterate>
                                  <p:childTnLst>
                                    <p:set>
                                      <p:cBhvr>
                                        <p:cTn id="22" fill="hold">
                                          <p:stCondLst>
                                            <p:cond delay="0"/>
                                          </p:stCondLst>
                                        </p:cTn>
                                        <p:tgtEl>
                                          <p:spTgt spid="426"/>
                                        </p:tgtEl>
                                        <p:attrNameLst>
                                          <p:attrName>style.visibility</p:attrName>
                                        </p:attrNameLst>
                                      </p:cBhvr>
                                      <p:to>
                                        <p:strVal val="hidden"/>
                                      </p:to>
                                    </p:set>
                                  </p:childTnLst>
                                </p:cTn>
                              </p:par>
                            </p:childTnLst>
                          </p:cTn>
                        </p:par>
                        <p:par>
                          <p:cTn id="23" fill="hold">
                            <p:stCondLst>
                              <p:cond delay="1000"/>
                            </p:stCondLst>
                            <p:childTnLst>
                              <p:par>
                                <p:cTn id="24" presetID="1" presetClass="exit" presetSubtype="0" fill="hold" grpId="6" nodeType="afterEffect">
                                  <p:stCondLst>
                                    <p:cond delay="0"/>
                                  </p:stCondLst>
                                  <p:iterate>
                                    <p:tmAbs val="0"/>
                                  </p:iterate>
                                  <p:childTnLst>
                                    <p:set>
                                      <p:cBhvr>
                                        <p:cTn id="25" fill="hold">
                                          <p:stCondLst>
                                            <p:cond delay="0"/>
                                          </p:stCondLst>
                                        </p:cTn>
                                        <p:tgtEl>
                                          <p:spTgt spid="425"/>
                                        </p:tgtEl>
                                        <p:attrNameLst>
                                          <p:attrName>style.visibility</p:attrName>
                                        </p:attrNameLst>
                                      </p:cBhvr>
                                      <p:to>
                                        <p:strVal val="hidden"/>
                                      </p:to>
                                    </p:set>
                                  </p:childTnLst>
                                </p:cTn>
                              </p:par>
                            </p:childTnLst>
                          </p:cTn>
                        </p:par>
                        <p:par>
                          <p:cTn id="26" fill="hold">
                            <p:stCondLst>
                              <p:cond delay="1000"/>
                            </p:stCondLst>
                            <p:childTnLst>
                              <p:par>
                                <p:cTn id="27" presetID="2" presetClass="entr" presetSubtype="2" fill="hold" grpId="7" nodeType="afterEffect">
                                  <p:stCondLst>
                                    <p:cond delay="0"/>
                                  </p:stCondLst>
                                  <p:iterate>
                                    <p:tmAbs val="0"/>
                                  </p:iterate>
                                  <p:childTnLst>
                                    <p:set>
                                      <p:cBhvr>
                                        <p:cTn id="28" fill="hold"/>
                                        <p:tgtEl>
                                          <p:spTgt spid="419"/>
                                        </p:tgtEl>
                                        <p:attrNameLst>
                                          <p:attrName>style.visibility</p:attrName>
                                        </p:attrNameLst>
                                      </p:cBhvr>
                                      <p:to>
                                        <p:strVal val="visible"/>
                                      </p:to>
                                    </p:set>
                                    <p:anim calcmode="lin" valueType="num">
                                      <p:cBhvr>
                                        <p:cTn id="29" dur="500" fill="hold"/>
                                        <p:tgtEl>
                                          <p:spTgt spid="419"/>
                                        </p:tgtEl>
                                        <p:attrNameLst>
                                          <p:attrName>ppt_x</p:attrName>
                                        </p:attrNameLst>
                                      </p:cBhvr>
                                      <p:tavLst>
                                        <p:tav tm="0">
                                          <p:val>
                                            <p:strVal val="1+#ppt_w/2"/>
                                          </p:val>
                                        </p:tav>
                                        <p:tav tm="100000">
                                          <p:val>
                                            <p:strVal val="#ppt_x"/>
                                          </p:val>
                                        </p:tav>
                                      </p:tavLst>
                                    </p:anim>
                                    <p:anim calcmode="lin" valueType="num">
                                      <p:cBhvr>
                                        <p:cTn id="30" dur="500" fill="hold"/>
                                        <p:tgtEl>
                                          <p:spTgt spid="41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2" presetClass="entr" presetSubtype="8" fill="hold" grpId="8" nodeType="afterEffect">
                                  <p:stCondLst>
                                    <p:cond delay="0"/>
                                  </p:stCondLst>
                                  <p:iterate>
                                    <p:tmAbs val="0"/>
                                  </p:iterate>
                                  <p:childTnLst>
                                    <p:set>
                                      <p:cBhvr>
                                        <p:cTn id="33" fill="hold"/>
                                        <p:tgtEl>
                                          <p:spTgt spid="428"/>
                                        </p:tgtEl>
                                        <p:attrNameLst>
                                          <p:attrName>style.visibility</p:attrName>
                                        </p:attrNameLst>
                                      </p:cBhvr>
                                      <p:to>
                                        <p:strVal val="visible"/>
                                      </p:to>
                                    </p:set>
                                    <p:animEffect transition="in" filter="wipe(left)">
                                      <p:cBhvr>
                                        <p:cTn id="34" dur="5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7" animBg="1" advAuto="0"/>
      <p:bldP spid="420" grpId="3" animBg="1" advAuto="0"/>
      <p:bldP spid="425" grpId="1" animBg="1" advAuto="0"/>
      <p:bldP spid="425" grpId="6" animBg="1" advAuto="0"/>
      <p:bldP spid="426" grpId="2" animBg="1" advAuto="0"/>
      <p:bldP spid="426" grpId="5" animBg="1" advAuto="0"/>
      <p:bldP spid="428" grpId="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 name="fcp_op.png" descr="fcp_op.png"/>
          <p:cNvPicPr>
            <a:picLocks noChangeAspect="1"/>
          </p:cNvPicPr>
          <p:nvPr/>
        </p:nvPicPr>
        <p:blipFill>
          <a:blip r:embed="rId3"/>
          <a:stretch>
            <a:fillRect/>
          </a:stretch>
        </p:blipFill>
        <p:spPr>
          <a:xfrm>
            <a:off x="8507151" y="1624687"/>
            <a:ext cx="14579769" cy="9233070"/>
          </a:xfrm>
          <a:prstGeom prst="rect">
            <a:avLst/>
          </a:prstGeom>
          <a:ln w="12700">
            <a:miter lim="400000"/>
          </a:ln>
        </p:spPr>
      </p:pic>
      <p:sp>
        <p:nvSpPr>
          <p:cNvPr id="435" name="Structured REASONInG"/>
          <p:cNvSpPr txBox="1">
            <a:spLocks noGrp="1"/>
          </p:cNvSpPr>
          <p:nvPr>
            <p:ph type="body" idx="21"/>
          </p:nvPr>
        </p:nvSpPr>
        <p:spPr>
          <a:prstGeom prst="rect">
            <a:avLst/>
          </a:prstGeom>
        </p:spPr>
        <p:txBody>
          <a:bodyPr/>
          <a:lstStyle/>
          <a:p>
            <a:r>
              <a:t>Structured REASONInG</a:t>
            </a:r>
          </a:p>
        </p:txBody>
      </p:sp>
      <p:sp>
        <p:nvSpPr>
          <p:cNvPr id="436" name="MOTIVE, MEANS &amp; OPPORTUNITY"/>
          <p:cNvSpPr txBox="1">
            <a:spLocks noGrp="1"/>
          </p:cNvSpPr>
          <p:nvPr>
            <p:ph type="title"/>
          </p:nvPr>
        </p:nvSpPr>
        <p:spPr>
          <a:prstGeom prst="rect">
            <a:avLst/>
          </a:prstGeom>
        </p:spPr>
        <p:txBody>
          <a:bodyPr/>
          <a:lstStyle>
            <a:lvl1pPr defTabSz="467359">
              <a:spcBef>
                <a:spcPts val="2200"/>
              </a:spcBef>
              <a:defRPr sz="4800"/>
            </a:lvl1pPr>
          </a:lstStyle>
          <a:p>
            <a:r>
              <a:rPr lang="en-US" dirty="0"/>
              <a:t>ATTACK ATTRIBUTES</a:t>
            </a:r>
            <a:endParaRPr dirty="0"/>
          </a:p>
        </p:txBody>
      </p:sp>
      <p:sp>
        <p:nvSpPr>
          <p:cNvPr id="437" name="MOTIVE…"/>
          <p:cNvSpPr txBox="1">
            <a:spLocks noGrp="1"/>
          </p:cNvSpPr>
          <p:nvPr>
            <p:ph type="body" idx="1"/>
          </p:nvPr>
        </p:nvSpPr>
        <p:spPr>
          <a:prstGeom prst="rect">
            <a:avLst/>
          </a:prstGeom>
        </p:spPr>
        <p:txBody>
          <a:bodyPr>
            <a:normAutofit fontScale="77500" lnSpcReduction="20000"/>
          </a:bodyPr>
          <a:lstStyle/>
          <a:p>
            <a:r>
              <a:rPr lang="en-US" dirty="0"/>
              <a:t>CPU Address</a:t>
            </a:r>
          </a:p>
          <a:p>
            <a:pPr lvl="1"/>
            <a:r>
              <a:rPr dirty="0">
                <a:solidFill>
                  <a:schemeClr val="accent3"/>
                </a:solidFill>
              </a:rPr>
              <a:t>A </a:t>
            </a:r>
            <a:r>
              <a:rPr b="1" dirty="0">
                <a:solidFill>
                  <a:schemeClr val="accent5"/>
                </a:solidFill>
              </a:rPr>
              <a:t>KVA</a:t>
            </a:r>
            <a:r>
              <a:rPr dirty="0">
                <a:solidFill>
                  <a:schemeClr val="accent3"/>
                </a:solidFill>
              </a:rPr>
              <a:t> to a malicious buffer.</a:t>
            </a:r>
          </a:p>
          <a:p>
            <a:r>
              <a:rPr lang="en-US" dirty="0"/>
              <a:t>Callback</a:t>
            </a:r>
            <a:endParaRPr dirty="0"/>
          </a:p>
          <a:p>
            <a:pPr lvl="1"/>
            <a:r>
              <a:rPr dirty="0">
                <a:solidFill>
                  <a:schemeClr val="accent3"/>
                </a:solidFill>
              </a:rPr>
              <a:t>Write access to a </a:t>
            </a:r>
            <a:br>
              <a:rPr lang="en-US" dirty="0">
                <a:solidFill>
                  <a:schemeClr val="accent3"/>
                </a:solidFill>
              </a:rPr>
            </a:br>
            <a:r>
              <a:rPr dirty="0">
                <a:solidFill>
                  <a:schemeClr val="accent5"/>
                </a:solidFill>
              </a:rPr>
              <a:t>callback pointer</a:t>
            </a:r>
            <a:r>
              <a:rPr dirty="0"/>
              <a:t>.</a:t>
            </a:r>
          </a:p>
          <a:p>
            <a:r>
              <a:rPr dirty="0"/>
              <a:t>OPPOR</a:t>
            </a:r>
            <a:r>
              <a:rPr lang="en-US" dirty="0"/>
              <a:t>TUNITY</a:t>
            </a:r>
            <a:endParaRPr dirty="0"/>
          </a:p>
          <a:p>
            <a:pPr lvl="1"/>
            <a:r>
              <a:rPr dirty="0">
                <a:solidFill>
                  <a:schemeClr val="accent3"/>
                </a:solidFill>
              </a:rPr>
              <a:t>A </a:t>
            </a:r>
            <a:r>
              <a:rPr dirty="0">
                <a:solidFill>
                  <a:schemeClr val="accent5"/>
                </a:solidFill>
              </a:rPr>
              <a:t>timely access </a:t>
            </a:r>
            <a:r>
              <a:rPr dirty="0">
                <a:solidFill>
                  <a:schemeClr val="accent3"/>
                </a:solidFill>
              </a:rPr>
              <a:t>to </a:t>
            </a:r>
            <a:br>
              <a:rPr lang="en-US" dirty="0">
                <a:solidFill>
                  <a:schemeClr val="accent3"/>
                </a:solidFill>
              </a:rPr>
            </a:br>
            <a:r>
              <a:rPr dirty="0">
                <a:solidFill>
                  <a:schemeClr val="accent3"/>
                </a:solidFill>
              </a:rPr>
              <a:t>execute an attack</a:t>
            </a:r>
            <a:r>
              <a:rPr dirty="0"/>
              <a:t>.</a:t>
            </a:r>
          </a:p>
        </p:txBody>
      </p:sp>
      <p:sp>
        <p:nvSpPr>
          <p:cNvPr id="438" name="Line"/>
          <p:cNvSpPr/>
          <p:nvPr/>
        </p:nvSpPr>
        <p:spPr>
          <a:xfrm>
            <a:off x="5537675" y="4059252"/>
            <a:ext cx="4193764" cy="1214677"/>
          </a:xfrm>
          <a:prstGeom prst="line">
            <a:avLst/>
          </a:prstGeom>
          <a:ln w="25400">
            <a:solidFill>
              <a:schemeClr val="accent5"/>
            </a:solidFill>
            <a:miter lim="400000"/>
            <a:tailEnd type="triangle"/>
          </a:ln>
        </p:spPr>
        <p:txBody>
          <a:bodyPr lIns="67735" tIns="67735" rIns="67735" bIns="67735" anchor="ctr"/>
          <a:lstStyle/>
          <a:p>
            <a:pPr algn="ctr">
              <a:lnSpc>
                <a:spcPct val="80000"/>
              </a:lnSpc>
              <a:spcBef>
                <a:spcPts val="0"/>
              </a:spcBef>
              <a:defRPr sz="2800" cap="all">
                <a:latin typeface="+mn-lt"/>
                <a:ea typeface="+mn-ea"/>
                <a:cs typeface="+mn-cs"/>
                <a:sym typeface="DIN Condensed Bold"/>
              </a:defRPr>
            </a:pPr>
            <a:endParaRPr sz="3734"/>
          </a:p>
        </p:txBody>
      </p:sp>
      <p:sp>
        <p:nvSpPr>
          <p:cNvPr id="439" name="Line"/>
          <p:cNvSpPr/>
          <p:nvPr/>
        </p:nvSpPr>
        <p:spPr>
          <a:xfrm flipV="1">
            <a:off x="6075080" y="2576537"/>
            <a:ext cx="3515801" cy="2913314"/>
          </a:xfrm>
          <a:prstGeom prst="line">
            <a:avLst/>
          </a:prstGeom>
          <a:ln w="25400">
            <a:solidFill>
              <a:schemeClr val="accent5"/>
            </a:solidFill>
            <a:miter lim="400000"/>
            <a:tailEnd type="triangle"/>
          </a:ln>
        </p:spPr>
        <p:txBody>
          <a:bodyPr lIns="67735" tIns="67735" rIns="67735" bIns="67735" anchor="ctr"/>
          <a:lstStyle/>
          <a:p>
            <a:pPr algn="ctr">
              <a:lnSpc>
                <a:spcPct val="80000"/>
              </a:lnSpc>
              <a:spcBef>
                <a:spcPts val="0"/>
              </a:spcBef>
              <a:defRPr sz="2800" cap="all">
                <a:latin typeface="+mn-lt"/>
                <a:ea typeface="+mn-ea"/>
                <a:cs typeface="+mn-cs"/>
                <a:sym typeface="DIN Condensed Bold"/>
              </a:defRPr>
            </a:pPr>
            <a:endParaRPr sz="3734"/>
          </a:p>
        </p:txBody>
      </p:sp>
      <p:sp>
        <p:nvSpPr>
          <p:cNvPr id="440" name="Rounded Rectangle"/>
          <p:cNvSpPr/>
          <p:nvPr/>
        </p:nvSpPr>
        <p:spPr>
          <a:xfrm>
            <a:off x="9697021" y="5210476"/>
            <a:ext cx="5430316" cy="376301"/>
          </a:xfrm>
          <a:prstGeom prst="roundRect">
            <a:avLst>
              <a:gd name="adj" fmla="val 50000"/>
            </a:avLst>
          </a:prstGeom>
          <a:ln w="28575">
            <a:solidFill>
              <a:schemeClr val="accent5"/>
            </a:solidFill>
            <a:miter/>
          </a:ln>
        </p:spPr>
        <p:txBody>
          <a:bodyPr lIns="67735" tIns="67735" rIns="67735" bIns="67735" anchor="ct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441" name="Rounded Rectangle"/>
          <p:cNvSpPr/>
          <p:nvPr/>
        </p:nvSpPr>
        <p:spPr>
          <a:xfrm>
            <a:off x="9697020" y="2359300"/>
            <a:ext cx="5076508" cy="376301"/>
          </a:xfrm>
          <a:prstGeom prst="roundRect">
            <a:avLst>
              <a:gd name="adj" fmla="val 50000"/>
            </a:avLst>
          </a:prstGeom>
          <a:ln w="28575">
            <a:solidFill>
              <a:schemeClr val="accent5"/>
            </a:solidFill>
            <a:miter/>
          </a:ln>
        </p:spPr>
        <p:txBody>
          <a:bodyPr lIns="67735" tIns="67735" rIns="67735" bIns="67735" anchor="ct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grpSp>
        <p:nvGrpSpPr>
          <p:cNvPr id="446" name="Group"/>
          <p:cNvGrpSpPr/>
          <p:nvPr/>
        </p:nvGrpSpPr>
        <p:grpSpPr>
          <a:xfrm>
            <a:off x="13319615" y="7455863"/>
            <a:ext cx="1649176" cy="977002"/>
            <a:chOff x="-50799" y="-50800"/>
            <a:chExt cx="1236843" cy="732728"/>
          </a:xfrm>
        </p:grpSpPr>
        <p:pic>
          <p:nvPicPr>
            <p:cNvPr id="442" name="Line Line" descr="Line Line"/>
            <p:cNvPicPr>
              <a:picLocks/>
            </p:cNvPicPr>
            <p:nvPr/>
          </p:nvPicPr>
          <p:blipFill>
            <a:blip r:embed="rId4"/>
            <a:stretch>
              <a:fillRect/>
            </a:stretch>
          </p:blipFill>
          <p:spPr>
            <a:xfrm>
              <a:off x="-50800" y="-50800"/>
              <a:ext cx="1092755" cy="101600"/>
            </a:xfrm>
            <a:prstGeom prst="rect">
              <a:avLst/>
            </a:prstGeom>
            <a:effectLst/>
          </p:spPr>
        </p:pic>
        <p:pic>
          <p:nvPicPr>
            <p:cNvPr id="444" name="Line Line" descr="Line Line"/>
            <p:cNvPicPr>
              <a:picLocks/>
            </p:cNvPicPr>
            <p:nvPr/>
          </p:nvPicPr>
          <p:blipFill>
            <a:blip r:embed="rId4"/>
            <a:stretch>
              <a:fillRect/>
            </a:stretch>
          </p:blipFill>
          <p:spPr>
            <a:xfrm>
              <a:off x="93288" y="580328"/>
              <a:ext cx="1092756" cy="101601"/>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434"/>
                                        </p:tgtEl>
                                        <p:attrNameLst>
                                          <p:attrName>style.visibility</p:attrName>
                                        </p:attrNameLst>
                                      </p:cBhvr>
                                      <p:to>
                                        <p:strVal val="visible"/>
                                      </p:to>
                                    </p:set>
                                    <p:anim calcmode="lin" valueType="num">
                                      <p:cBhvr>
                                        <p:cTn id="7" dur="500" fill="hold"/>
                                        <p:tgtEl>
                                          <p:spTgt spid="434"/>
                                        </p:tgtEl>
                                        <p:attrNameLst>
                                          <p:attrName>ppt_x</p:attrName>
                                        </p:attrNameLst>
                                      </p:cBhvr>
                                      <p:tavLst>
                                        <p:tav tm="0">
                                          <p:val>
                                            <p:strVal val="1+#ppt_w/2"/>
                                          </p:val>
                                        </p:tav>
                                        <p:tav tm="100000">
                                          <p:val>
                                            <p:strVal val="#ppt_x"/>
                                          </p:val>
                                        </p:tav>
                                      </p:tavLst>
                                    </p:anim>
                                    <p:anim calcmode="lin" valueType="num">
                                      <p:cBhvr>
                                        <p:cTn id="8" dur="500" fill="hold"/>
                                        <p:tgtEl>
                                          <p:spTgt spid="4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2" nodeType="clickEffect">
                                  <p:stCondLst>
                                    <p:cond delay="0"/>
                                  </p:stCondLst>
                                  <p:iterate>
                                    <p:tmAbs val="0"/>
                                  </p:iterate>
                                  <p:childTnLst>
                                    <p:set>
                                      <p:cBhvr>
                                        <p:cTn id="12" fill="hold"/>
                                        <p:tgtEl>
                                          <p:spTgt spid="446"/>
                                        </p:tgtEl>
                                        <p:attrNameLst>
                                          <p:attrName>style.visibility</p:attrName>
                                        </p:attrNameLst>
                                      </p:cBhvr>
                                      <p:to>
                                        <p:strVal val="visible"/>
                                      </p:to>
                                    </p:set>
                                    <p:animEffect transition="in" filter="wipe(left)">
                                      <p:cBhvr>
                                        <p:cTn id="13" dur="500"/>
                                        <p:tgtEl>
                                          <p:spTgt spid="4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3" nodeType="clickEffect">
                                  <p:stCondLst>
                                    <p:cond delay="0"/>
                                  </p:stCondLst>
                                  <p:iterate>
                                    <p:tmAbs val="0"/>
                                  </p:iterate>
                                  <p:childTnLst>
                                    <p:set>
                                      <p:cBhvr>
                                        <p:cTn id="17" fill="hold"/>
                                        <p:tgtEl>
                                          <p:spTgt spid="439"/>
                                        </p:tgtEl>
                                        <p:attrNameLst>
                                          <p:attrName>style.visibility</p:attrName>
                                        </p:attrNameLst>
                                      </p:cBhvr>
                                      <p:to>
                                        <p:strVal val="visible"/>
                                      </p:to>
                                    </p:set>
                                    <p:animEffect transition="in" filter="wipe(left)">
                                      <p:cBhvr>
                                        <p:cTn id="18" dur="500"/>
                                        <p:tgtEl>
                                          <p:spTgt spid="439"/>
                                        </p:tgtEl>
                                      </p:cBhvr>
                                    </p:animEffect>
                                  </p:childTnLst>
                                </p:cTn>
                              </p:par>
                            </p:childTnLst>
                          </p:cTn>
                        </p:par>
                        <p:par>
                          <p:cTn id="19" fill="hold">
                            <p:stCondLst>
                              <p:cond delay="500"/>
                            </p:stCondLst>
                            <p:childTnLst>
                              <p:par>
                                <p:cTn id="20" presetID="22" presetClass="entr" presetSubtype="8" fill="hold" grpId="4" nodeType="afterEffect">
                                  <p:stCondLst>
                                    <p:cond delay="0"/>
                                  </p:stCondLst>
                                  <p:iterate>
                                    <p:tmAbs val="0"/>
                                  </p:iterate>
                                  <p:childTnLst>
                                    <p:set>
                                      <p:cBhvr>
                                        <p:cTn id="21" fill="hold"/>
                                        <p:tgtEl>
                                          <p:spTgt spid="441"/>
                                        </p:tgtEl>
                                        <p:attrNameLst>
                                          <p:attrName>style.visibility</p:attrName>
                                        </p:attrNameLst>
                                      </p:cBhvr>
                                      <p:to>
                                        <p:strVal val="visible"/>
                                      </p:to>
                                    </p:set>
                                    <p:animEffect transition="in" filter="wipe(left)">
                                      <p:cBhvr>
                                        <p:cTn id="22" dur="500"/>
                                        <p:tgtEl>
                                          <p:spTgt spid="4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5" nodeType="clickEffect">
                                  <p:stCondLst>
                                    <p:cond delay="0"/>
                                  </p:stCondLst>
                                  <p:iterate>
                                    <p:tmAbs val="0"/>
                                  </p:iterate>
                                  <p:childTnLst>
                                    <p:set>
                                      <p:cBhvr>
                                        <p:cTn id="26" fill="hold"/>
                                        <p:tgtEl>
                                          <p:spTgt spid="438"/>
                                        </p:tgtEl>
                                        <p:attrNameLst>
                                          <p:attrName>style.visibility</p:attrName>
                                        </p:attrNameLst>
                                      </p:cBhvr>
                                      <p:to>
                                        <p:strVal val="visible"/>
                                      </p:to>
                                    </p:set>
                                    <p:animEffect transition="in" filter="wipe(left)">
                                      <p:cBhvr>
                                        <p:cTn id="27" dur="500"/>
                                        <p:tgtEl>
                                          <p:spTgt spid="438"/>
                                        </p:tgtEl>
                                      </p:cBhvr>
                                    </p:animEffect>
                                  </p:childTnLst>
                                </p:cTn>
                              </p:par>
                            </p:childTnLst>
                          </p:cTn>
                        </p:par>
                        <p:par>
                          <p:cTn id="28" fill="hold">
                            <p:stCondLst>
                              <p:cond delay="500"/>
                            </p:stCondLst>
                            <p:childTnLst>
                              <p:par>
                                <p:cTn id="29" presetID="22" presetClass="entr" presetSubtype="8" fill="hold" grpId="6" nodeType="afterEffect">
                                  <p:stCondLst>
                                    <p:cond delay="0"/>
                                  </p:stCondLst>
                                  <p:iterate>
                                    <p:tmAbs val="0"/>
                                  </p:iterate>
                                  <p:childTnLst>
                                    <p:set>
                                      <p:cBhvr>
                                        <p:cTn id="30" fill="hold"/>
                                        <p:tgtEl>
                                          <p:spTgt spid="440"/>
                                        </p:tgtEl>
                                        <p:attrNameLst>
                                          <p:attrName>style.visibility</p:attrName>
                                        </p:attrNameLst>
                                      </p:cBhvr>
                                      <p:to>
                                        <p:strVal val="visible"/>
                                      </p:to>
                                    </p:set>
                                    <p:animEffect transition="in" filter="wipe(left)">
                                      <p:cBhvr>
                                        <p:cTn id="31" dur="5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1" animBg="1" advAuto="0"/>
      <p:bldP spid="438" grpId="5" animBg="1" advAuto="0"/>
      <p:bldP spid="439" grpId="3" animBg="1" advAuto="0"/>
      <p:bldP spid="440" grpId="6" animBg="1" advAuto="0"/>
      <p:bldP spid="441" grpId="4" animBg="1" advAuto="0"/>
      <p:bldP spid="446"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ointributions"/>
          <p:cNvSpPr txBox="1">
            <a:spLocks noGrp="1"/>
          </p:cNvSpPr>
          <p:nvPr>
            <p:ph type="body" idx="21"/>
          </p:nvPr>
        </p:nvSpPr>
        <p:spPr>
          <a:prstGeom prst="rect">
            <a:avLst/>
          </a:prstGeom>
        </p:spPr>
        <p:txBody>
          <a:bodyPr/>
          <a:lstStyle/>
          <a:p>
            <a:r>
              <a:t>Cointributions</a:t>
            </a:r>
          </a:p>
        </p:txBody>
      </p:sp>
      <p:sp>
        <p:nvSpPr>
          <p:cNvPr id="453" name="challenges"/>
          <p:cNvSpPr txBox="1">
            <a:spLocks noGrp="1"/>
          </p:cNvSpPr>
          <p:nvPr>
            <p:ph type="title"/>
          </p:nvPr>
        </p:nvSpPr>
        <p:spPr>
          <a:prstGeom prst="rect">
            <a:avLst/>
          </a:prstGeom>
        </p:spPr>
        <p:txBody>
          <a:bodyPr/>
          <a:lstStyle>
            <a:lvl1pPr defTabSz="467359">
              <a:spcBef>
                <a:spcPts val="2200"/>
              </a:spcBef>
              <a:defRPr sz="4800"/>
            </a:lvl1pPr>
          </a:lstStyle>
          <a:p>
            <a:r>
              <a:t>challenges</a:t>
            </a:r>
          </a:p>
        </p:txBody>
      </p:sp>
      <p:sp>
        <p:nvSpPr>
          <p:cNvPr id="454" name="We present a structured way to reason about DMA vulnerabilities.…"/>
          <p:cNvSpPr txBox="1">
            <a:spLocks noGrp="1"/>
          </p:cNvSpPr>
          <p:nvPr>
            <p:ph type="body" idx="1"/>
          </p:nvPr>
        </p:nvSpPr>
        <p:spPr>
          <a:prstGeom prst="rect">
            <a:avLst/>
          </a:prstGeom>
        </p:spPr>
        <p:txBody>
          <a:bodyPr>
            <a:normAutofit fontScale="92500" lnSpcReduction="10000"/>
          </a:bodyPr>
          <a:lstStyle/>
          <a:p>
            <a:pPr lvl="1"/>
            <a:r>
              <a:rPr dirty="0">
                <a:solidFill>
                  <a:schemeClr val="accent3">
                    <a:hueOff val="1971429"/>
                    <a:satOff val="-6114"/>
                    <a:lumOff val="-25490"/>
                  </a:schemeClr>
                </a:solidFill>
              </a:rPr>
              <a:t>We present a structured way to reason about DMA vulnerabilities.</a:t>
            </a:r>
            <a:r>
              <a:rPr dirty="0"/>
              <a:t> </a:t>
            </a:r>
          </a:p>
          <a:p>
            <a:pPr lvl="2">
              <a:defRPr>
                <a:solidFill>
                  <a:schemeClr val="accent3">
                    <a:hueOff val="1279411"/>
                    <a:satOff val="-9468"/>
                    <a:lumOff val="-15294"/>
                  </a:schemeClr>
                </a:solidFill>
              </a:defRPr>
            </a:pPr>
            <a:r>
              <a:rPr dirty="0"/>
              <a:t>SUB-PAGE vulnerability </a:t>
            </a:r>
            <a:r>
              <a:rPr lang="en-US" dirty="0"/>
              <a:t>c</a:t>
            </a:r>
            <a:r>
              <a:rPr dirty="0"/>
              <a:t>haracterization</a:t>
            </a:r>
          </a:p>
          <a:p>
            <a:pPr lvl="2">
              <a:defRPr>
                <a:solidFill>
                  <a:schemeClr val="accent3">
                    <a:hueOff val="1279411"/>
                    <a:satOff val="-9468"/>
                    <a:lumOff val="-15294"/>
                  </a:schemeClr>
                </a:solidFill>
              </a:defRPr>
            </a:pPr>
            <a:r>
              <a:rPr lang="en-US" dirty="0"/>
              <a:t>trifecta </a:t>
            </a:r>
            <a:r>
              <a:rPr dirty="0"/>
              <a:t> </a:t>
            </a:r>
            <a:r>
              <a:rPr lang="en-US" dirty="0"/>
              <a:t>of attack attributes.</a:t>
            </a:r>
            <a:endParaRPr dirty="0"/>
          </a:p>
          <a:p>
            <a:pPr lvl="1">
              <a:defRPr>
                <a:solidFill>
                  <a:schemeClr val="accent4">
                    <a:hueOff val="-667846"/>
                    <a:satOff val="2144"/>
                    <a:lumOff val="-5984"/>
                  </a:schemeClr>
                </a:solidFill>
              </a:defRPr>
            </a:pPr>
            <a:r>
              <a:rPr dirty="0"/>
              <a:t>No known way of detecting vulnerabilities.</a:t>
            </a:r>
          </a:p>
          <a:p>
            <a:pPr lvl="1">
              <a:defRPr>
                <a:solidFill>
                  <a:schemeClr val="accent4">
                    <a:hueOff val="-667846"/>
                    <a:satOff val="2144"/>
                    <a:lumOff val="-5984"/>
                  </a:schemeClr>
                </a:solidFill>
              </a:defRPr>
            </a:pPr>
            <a:r>
              <a:rPr dirty="0"/>
              <a:t>DMA vulnerabilities are not quantified.</a:t>
            </a:r>
          </a:p>
          <a:p>
            <a:pPr lvl="1">
              <a:defRPr>
                <a:solidFill>
                  <a:schemeClr val="accent4">
                    <a:hueOff val="-667846"/>
                    <a:satOff val="2144"/>
                    <a:lumOff val="-5984"/>
                  </a:schemeClr>
                </a:solidFill>
              </a:defRPr>
            </a:pPr>
            <a:r>
              <a:rPr dirty="0"/>
              <a:t>DMA attacks are not well understood.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454">
                                            <p:bg/>
                                          </p:spTgt>
                                        </p:tgtEl>
                                        <p:attrNameLst>
                                          <p:attrName>style.visibility</p:attrName>
                                        </p:attrNameLst>
                                      </p:cBhvr>
                                      <p:to>
                                        <p:strVal val="visible"/>
                                      </p:to>
                                    </p:set>
                                    <p:animEffect transition="in" filter="wipe(left)">
                                      <p:cBhvr>
                                        <p:cTn id="7" dur="500"/>
                                        <p:tgtEl>
                                          <p:spTgt spid="454">
                                            <p:bg/>
                                          </p:spTgt>
                                        </p:tgtEl>
                                      </p:cBhvr>
                                    </p:animEffect>
                                  </p:childTnLst>
                                </p:cTn>
                              </p:par>
                              <p:par>
                                <p:cTn id="8" presetID="22" presetClass="entr" presetSubtype="8" fill="hold" grpId="1" nodeType="withEffect">
                                  <p:stCondLst>
                                    <p:cond delay="0"/>
                                  </p:stCondLst>
                                  <p:iterate>
                                    <p:tmAbs val="0"/>
                                  </p:iterate>
                                  <p:childTnLst>
                                    <p:set>
                                      <p:cBhvr>
                                        <p:cTn id="9" fill="hold"/>
                                        <p:tgtEl>
                                          <p:spTgt spid="454">
                                            <p:txEl>
                                              <p:pRg st="0" end="0"/>
                                            </p:txEl>
                                          </p:spTgt>
                                        </p:tgtEl>
                                        <p:attrNameLst>
                                          <p:attrName>style.visibility</p:attrName>
                                        </p:attrNameLst>
                                      </p:cBhvr>
                                      <p:to>
                                        <p:strVal val="visible"/>
                                      </p:to>
                                    </p:set>
                                    <p:animEffect transition="in" filter="wipe(left)">
                                      <p:cBhvr>
                                        <p:cTn id="10" dur="500"/>
                                        <p:tgtEl>
                                          <p:spTgt spid="45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1" nodeType="clickEffect">
                                  <p:stCondLst>
                                    <p:cond delay="0"/>
                                  </p:stCondLst>
                                  <p:iterate>
                                    <p:tmAbs val="0"/>
                                  </p:iterate>
                                  <p:childTnLst>
                                    <p:set>
                                      <p:cBhvr>
                                        <p:cTn id="14" fill="hold"/>
                                        <p:tgtEl>
                                          <p:spTgt spid="454">
                                            <p:txEl>
                                              <p:pRg st="1" end="1"/>
                                            </p:txEl>
                                          </p:spTgt>
                                        </p:tgtEl>
                                        <p:attrNameLst>
                                          <p:attrName>style.visibility</p:attrName>
                                        </p:attrNameLst>
                                      </p:cBhvr>
                                      <p:to>
                                        <p:strVal val="visible"/>
                                      </p:to>
                                    </p:set>
                                    <p:animEffect transition="in" filter="wipe(left)">
                                      <p:cBhvr>
                                        <p:cTn id="15" dur="500"/>
                                        <p:tgtEl>
                                          <p:spTgt spid="45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1" nodeType="clickEffect">
                                  <p:stCondLst>
                                    <p:cond delay="0"/>
                                  </p:stCondLst>
                                  <p:iterate>
                                    <p:tmAbs val="0"/>
                                  </p:iterate>
                                  <p:childTnLst>
                                    <p:set>
                                      <p:cBhvr>
                                        <p:cTn id="19" fill="hold"/>
                                        <p:tgtEl>
                                          <p:spTgt spid="454">
                                            <p:txEl>
                                              <p:pRg st="2" end="2"/>
                                            </p:txEl>
                                          </p:spTgt>
                                        </p:tgtEl>
                                        <p:attrNameLst>
                                          <p:attrName>style.visibility</p:attrName>
                                        </p:attrNameLst>
                                      </p:cBhvr>
                                      <p:to>
                                        <p:strVal val="visible"/>
                                      </p:to>
                                    </p:set>
                                    <p:animEffect transition="in" filter="wipe(left)">
                                      <p:cBhvr>
                                        <p:cTn id="20" dur="500"/>
                                        <p:tgtEl>
                                          <p:spTgt spid="45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1" nodeType="clickEffect">
                                  <p:stCondLst>
                                    <p:cond delay="0"/>
                                  </p:stCondLst>
                                  <p:iterate>
                                    <p:tmAbs val="0"/>
                                  </p:iterate>
                                  <p:childTnLst>
                                    <p:set>
                                      <p:cBhvr>
                                        <p:cTn id="24" fill="hold"/>
                                        <p:tgtEl>
                                          <p:spTgt spid="454">
                                            <p:txEl>
                                              <p:pRg st="3" end="3"/>
                                            </p:txEl>
                                          </p:spTgt>
                                        </p:tgtEl>
                                        <p:attrNameLst>
                                          <p:attrName>style.visibility</p:attrName>
                                        </p:attrNameLst>
                                      </p:cBhvr>
                                      <p:to>
                                        <p:strVal val="visible"/>
                                      </p:to>
                                    </p:set>
                                    <p:animEffect transition="in" filter="wipe(left)">
                                      <p:cBhvr>
                                        <p:cTn id="25" dur="500"/>
                                        <p:tgtEl>
                                          <p:spTgt spid="45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1" nodeType="clickEffect">
                                  <p:stCondLst>
                                    <p:cond delay="0"/>
                                  </p:stCondLst>
                                  <p:iterate>
                                    <p:tmAbs val="0"/>
                                  </p:iterate>
                                  <p:childTnLst>
                                    <p:set>
                                      <p:cBhvr>
                                        <p:cTn id="29" fill="hold"/>
                                        <p:tgtEl>
                                          <p:spTgt spid="454">
                                            <p:txEl>
                                              <p:pRg st="4" end="4"/>
                                            </p:txEl>
                                          </p:spTgt>
                                        </p:tgtEl>
                                        <p:attrNameLst>
                                          <p:attrName>style.visibility</p:attrName>
                                        </p:attrNameLst>
                                      </p:cBhvr>
                                      <p:to>
                                        <p:strVal val="visible"/>
                                      </p:to>
                                    </p:set>
                                    <p:animEffect transition="in" filter="wipe(left)">
                                      <p:cBhvr>
                                        <p:cTn id="30" dur="500"/>
                                        <p:tgtEl>
                                          <p:spTgt spid="45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1" nodeType="clickEffect">
                                  <p:stCondLst>
                                    <p:cond delay="0"/>
                                  </p:stCondLst>
                                  <p:iterate>
                                    <p:tmAbs val="0"/>
                                  </p:iterate>
                                  <p:childTnLst>
                                    <p:set>
                                      <p:cBhvr>
                                        <p:cTn id="34" fill="hold"/>
                                        <p:tgtEl>
                                          <p:spTgt spid="454">
                                            <p:txEl>
                                              <p:pRg st="5" end="5"/>
                                            </p:txEl>
                                          </p:spTgt>
                                        </p:tgtEl>
                                        <p:attrNameLst>
                                          <p:attrName>style.visibility</p:attrName>
                                        </p:attrNameLst>
                                      </p:cBhvr>
                                      <p:to>
                                        <p:strVal val="visible"/>
                                      </p:to>
                                    </p:set>
                                    <p:animEffect transition="in" filter="wipe(left)">
                                      <p:cBhvr>
                                        <p:cTn id="35" dur="500"/>
                                        <p:tgtEl>
                                          <p:spTgt spid="4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1"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tructured way of detecting"/>
          <p:cNvSpPr txBox="1">
            <a:spLocks noGrp="1"/>
          </p:cNvSpPr>
          <p:nvPr>
            <p:ph type="body" idx="21"/>
          </p:nvPr>
        </p:nvSpPr>
        <p:spPr>
          <a:prstGeom prst="rect">
            <a:avLst/>
          </a:prstGeom>
        </p:spPr>
        <p:txBody>
          <a:bodyPr/>
          <a:lstStyle/>
          <a:p>
            <a:r>
              <a:t>structured way of detecting</a:t>
            </a:r>
          </a:p>
        </p:txBody>
      </p:sp>
      <p:sp>
        <p:nvSpPr>
          <p:cNvPr id="458" name="STATIC ANALYSIS TOOL: Output example"/>
          <p:cNvSpPr txBox="1">
            <a:spLocks noGrp="1"/>
          </p:cNvSpPr>
          <p:nvPr>
            <p:ph type="title"/>
          </p:nvPr>
        </p:nvSpPr>
        <p:spPr>
          <a:prstGeom prst="rect">
            <a:avLst/>
          </a:prstGeom>
        </p:spPr>
        <p:txBody>
          <a:bodyPr/>
          <a:lstStyle>
            <a:lvl1pPr defTabSz="467359">
              <a:spcBef>
                <a:spcPts val="2200"/>
              </a:spcBef>
              <a:defRPr sz="4800"/>
            </a:lvl1pPr>
          </a:lstStyle>
          <a:p>
            <a:r>
              <a:t>STATIC ANALYSIS TOOL: Output example</a:t>
            </a:r>
          </a:p>
        </p:txBody>
      </p:sp>
      <p:sp>
        <p:nvSpPr>
          <p:cNvPr id="459" name="Double-click to edit"/>
          <p:cNvSpPr txBox="1">
            <a:spLocks noGrp="1"/>
          </p:cNvSpPr>
          <p:nvPr>
            <p:ph type="body" idx="1"/>
          </p:nvPr>
        </p:nvSpPr>
        <p:spPr>
          <a:prstGeom prst="rect">
            <a:avLst/>
          </a:prstGeom>
        </p:spPr>
        <p:txBody>
          <a:bodyPr/>
          <a:lstStyle/>
          <a:p>
            <a:endParaRPr/>
          </a:p>
        </p:txBody>
      </p:sp>
      <p:pic>
        <p:nvPicPr>
          <p:cNvPr id="460" name="Screen Shot 2020-07-02 at 3.13.53 PM.png" descr="Screen Shot 2020-07-02 at 3.13.53 PM.png"/>
          <p:cNvPicPr>
            <a:picLocks noChangeAspect="1"/>
          </p:cNvPicPr>
          <p:nvPr/>
        </p:nvPicPr>
        <p:blipFill>
          <a:blip r:embed="rId3"/>
          <a:stretch>
            <a:fillRect/>
          </a:stretch>
        </p:blipFill>
        <p:spPr>
          <a:xfrm>
            <a:off x="593923" y="3496242"/>
            <a:ext cx="16256499" cy="4518719"/>
          </a:xfrm>
          <a:prstGeom prst="rect">
            <a:avLst/>
          </a:prstGeom>
          <a:ln w="12700">
            <a:miter lim="400000"/>
          </a:ln>
        </p:spPr>
      </p:pic>
      <p:sp>
        <p:nvSpPr>
          <p:cNvPr id="461" name="Rectangle"/>
          <p:cNvSpPr/>
          <p:nvPr/>
        </p:nvSpPr>
        <p:spPr>
          <a:xfrm>
            <a:off x="549731" y="3451638"/>
            <a:ext cx="16344883" cy="419898"/>
          </a:xfrm>
          <a:prstGeom prst="rect">
            <a:avLst/>
          </a:prstGeom>
          <a:solidFill>
            <a:srgbClr val="FFFFFF"/>
          </a:solidFill>
          <a:ln w="12700">
            <a:miter lim="400000"/>
          </a:ln>
        </p:spPr>
        <p:txBody>
          <a:bodyPr lIns="67735" tIns="67735" rIns="67735" bIns="67735" anchor="ctr"/>
          <a:lstStyle/>
          <a:p>
            <a:pPr algn="ctr">
              <a:lnSpc>
                <a:spcPct val="80000"/>
              </a:lnSpc>
              <a:spcBef>
                <a:spcPts val="0"/>
              </a:spcBef>
              <a:defRPr sz="2800" cap="all">
                <a:latin typeface="+mn-lt"/>
                <a:ea typeface="+mn-ea"/>
                <a:cs typeface="+mn-cs"/>
                <a:sym typeface="DIN Condensed Bold"/>
              </a:defRPr>
            </a:pPr>
            <a:endParaRPr sz="3734"/>
          </a:p>
        </p:txBody>
      </p:sp>
      <p:sp>
        <p:nvSpPr>
          <p:cNvPr id="462" name="Rectangle"/>
          <p:cNvSpPr/>
          <p:nvPr/>
        </p:nvSpPr>
        <p:spPr>
          <a:xfrm>
            <a:off x="404988" y="6762380"/>
            <a:ext cx="16530286" cy="328354"/>
          </a:xfrm>
          <a:prstGeom prst="rect">
            <a:avLst/>
          </a:prstGeom>
          <a:solidFill>
            <a:srgbClr val="FFFFFF"/>
          </a:solidFill>
          <a:ln w="12700">
            <a:miter lim="400000"/>
          </a:ln>
        </p:spPr>
        <p:txBody>
          <a:bodyPr lIns="67735" tIns="67735" rIns="67735" bIns="67735" anchor="ctr"/>
          <a:lstStyle/>
          <a:p>
            <a:pPr algn="ctr">
              <a:lnSpc>
                <a:spcPct val="80000"/>
              </a:lnSpc>
              <a:spcBef>
                <a:spcPts val="0"/>
              </a:spcBef>
              <a:defRPr sz="2800" cap="all">
                <a:latin typeface="+mn-lt"/>
                <a:ea typeface="+mn-ea"/>
                <a:cs typeface="+mn-cs"/>
                <a:sym typeface="DIN Condensed Bold"/>
              </a:defRPr>
            </a:pPr>
            <a:endParaRPr sz="3734"/>
          </a:p>
        </p:txBody>
      </p:sp>
      <p:sp>
        <p:nvSpPr>
          <p:cNvPr id="463" name="Rectangle"/>
          <p:cNvSpPr/>
          <p:nvPr/>
        </p:nvSpPr>
        <p:spPr>
          <a:xfrm>
            <a:off x="404988" y="4149442"/>
            <a:ext cx="16530286" cy="386030"/>
          </a:xfrm>
          <a:prstGeom prst="rect">
            <a:avLst/>
          </a:prstGeom>
          <a:solidFill>
            <a:srgbClr val="FFFFFF"/>
          </a:solidFill>
          <a:ln w="12700">
            <a:miter lim="400000"/>
          </a:ln>
        </p:spPr>
        <p:txBody>
          <a:bodyPr lIns="67735" tIns="67735" rIns="67735" bIns="67735" anchor="ctr"/>
          <a:lstStyle/>
          <a:p>
            <a:pPr algn="ctr">
              <a:lnSpc>
                <a:spcPct val="80000"/>
              </a:lnSpc>
              <a:spcBef>
                <a:spcPts val="0"/>
              </a:spcBef>
              <a:defRPr sz="2800" cap="all">
                <a:latin typeface="+mn-lt"/>
                <a:ea typeface="+mn-ea"/>
                <a:cs typeface="+mn-cs"/>
                <a:sym typeface="DIN Condensed Bold"/>
              </a:defRPr>
            </a:pPr>
            <a:endParaRPr sz="3734"/>
          </a:p>
        </p:txBody>
      </p:sp>
      <p:sp>
        <p:nvSpPr>
          <p:cNvPr id="464" name="Rectangle"/>
          <p:cNvSpPr/>
          <p:nvPr/>
        </p:nvSpPr>
        <p:spPr>
          <a:xfrm>
            <a:off x="457029" y="3803596"/>
            <a:ext cx="16530286" cy="386030"/>
          </a:xfrm>
          <a:prstGeom prst="rect">
            <a:avLst/>
          </a:prstGeom>
          <a:solidFill>
            <a:srgbClr val="FFFFFF"/>
          </a:solidFill>
          <a:ln w="12700">
            <a:miter lim="400000"/>
          </a:ln>
        </p:spPr>
        <p:txBody>
          <a:bodyPr lIns="67735" tIns="67735" rIns="67735" bIns="67735" anchor="ctr"/>
          <a:lstStyle/>
          <a:p>
            <a:pPr algn="ctr">
              <a:lnSpc>
                <a:spcPct val="80000"/>
              </a:lnSpc>
              <a:spcBef>
                <a:spcPts val="0"/>
              </a:spcBef>
              <a:defRPr sz="2800" cap="all">
                <a:latin typeface="+mn-lt"/>
                <a:ea typeface="+mn-ea"/>
                <a:cs typeface="+mn-cs"/>
                <a:sym typeface="DIN Condensed Bold"/>
              </a:defRPr>
            </a:pPr>
            <a:endParaRPr sz="3734"/>
          </a:p>
        </p:txBody>
      </p:sp>
      <p:pic>
        <p:nvPicPr>
          <p:cNvPr id="465" name="Rounded Rectangle Rounded rectangle" descr="Rounded Rectangle Rounded rectangle"/>
          <p:cNvPicPr>
            <a:picLocks/>
          </p:cNvPicPr>
          <p:nvPr/>
        </p:nvPicPr>
        <p:blipFill>
          <a:blip r:embed="rId4"/>
          <a:stretch>
            <a:fillRect/>
          </a:stretch>
        </p:blipFill>
        <p:spPr>
          <a:xfrm>
            <a:off x="9037268" y="6024392"/>
            <a:ext cx="2290143" cy="419898"/>
          </a:xfrm>
          <a:prstGeom prst="rect">
            <a:avLst/>
          </a:prstGeom>
        </p:spPr>
      </p:pic>
      <p:sp>
        <p:nvSpPr>
          <p:cNvPr id="467" name="Rectangle"/>
          <p:cNvSpPr/>
          <p:nvPr/>
        </p:nvSpPr>
        <p:spPr>
          <a:xfrm>
            <a:off x="404989" y="5791914"/>
            <a:ext cx="16797578" cy="984933"/>
          </a:xfrm>
          <a:prstGeom prst="rect">
            <a:avLst/>
          </a:prstGeom>
          <a:solidFill>
            <a:srgbClr val="FFFFFF"/>
          </a:solidFill>
          <a:ln w="12700">
            <a:miter lim="400000"/>
          </a:ln>
        </p:spPr>
        <p:txBody>
          <a:bodyPr lIns="67735" tIns="67735" rIns="67735" bIns="67735" anchor="ctr"/>
          <a:lstStyle/>
          <a:p>
            <a:pPr algn="ctr">
              <a:lnSpc>
                <a:spcPct val="80000"/>
              </a:lnSpc>
              <a:spcBef>
                <a:spcPts val="0"/>
              </a:spcBef>
              <a:defRPr sz="2800" cap="all">
                <a:latin typeface="+mn-lt"/>
                <a:ea typeface="+mn-ea"/>
                <a:cs typeface="+mn-cs"/>
                <a:sym typeface="DIN Condensed Bold"/>
              </a:defRPr>
            </a:pPr>
            <a:endParaRPr sz="3734"/>
          </a:p>
        </p:txBody>
      </p:sp>
      <p:pic>
        <p:nvPicPr>
          <p:cNvPr id="468" name="Rounded Rectangle Rounded rectangle" descr="Rounded Rectangle Rounded rectangle"/>
          <p:cNvPicPr>
            <a:picLocks/>
          </p:cNvPicPr>
          <p:nvPr/>
        </p:nvPicPr>
        <p:blipFill>
          <a:blip r:embed="rId5"/>
          <a:stretch>
            <a:fillRect/>
          </a:stretch>
        </p:blipFill>
        <p:spPr>
          <a:xfrm>
            <a:off x="10545115" y="5086202"/>
            <a:ext cx="4185666" cy="461514"/>
          </a:xfrm>
          <a:prstGeom prst="rect">
            <a:avLst/>
          </a:prstGeom>
        </p:spPr>
      </p:pic>
      <p:sp>
        <p:nvSpPr>
          <p:cNvPr id="470" name="Rectangle"/>
          <p:cNvSpPr/>
          <p:nvPr/>
        </p:nvSpPr>
        <p:spPr>
          <a:xfrm>
            <a:off x="404988" y="4524278"/>
            <a:ext cx="16530286" cy="1277206"/>
          </a:xfrm>
          <a:prstGeom prst="rect">
            <a:avLst/>
          </a:prstGeom>
          <a:solidFill>
            <a:srgbClr val="FFFFFF"/>
          </a:solidFill>
          <a:ln w="12700">
            <a:miter lim="400000"/>
          </a:ln>
        </p:spPr>
        <p:txBody>
          <a:bodyPr lIns="67735" tIns="67735" rIns="67735" bIns="67735" anchor="ctr"/>
          <a:lstStyle/>
          <a:p>
            <a:pPr algn="ctr">
              <a:lnSpc>
                <a:spcPct val="80000"/>
              </a:lnSpc>
              <a:spcBef>
                <a:spcPts val="0"/>
              </a:spcBef>
              <a:defRPr sz="2800" cap="all">
                <a:latin typeface="+mn-lt"/>
                <a:ea typeface="+mn-ea"/>
                <a:cs typeface="+mn-cs"/>
                <a:sym typeface="DIN Condensed Bold"/>
              </a:defRPr>
            </a:pPr>
            <a:endParaRPr sz="3734"/>
          </a:p>
        </p:txBody>
      </p:sp>
      <p:pic>
        <p:nvPicPr>
          <p:cNvPr id="471" name="Rounded Rectangle Rounded rectangle" descr="Rounded Rectangle Rounded rectangle"/>
          <p:cNvPicPr>
            <a:picLocks/>
          </p:cNvPicPr>
          <p:nvPr/>
        </p:nvPicPr>
        <p:blipFill>
          <a:blip r:embed="rId6"/>
          <a:stretch>
            <a:fillRect/>
          </a:stretch>
        </p:blipFill>
        <p:spPr>
          <a:xfrm>
            <a:off x="11542543" y="7607435"/>
            <a:ext cx="822128" cy="496632"/>
          </a:xfrm>
          <a:prstGeom prst="rect">
            <a:avLst/>
          </a:prstGeom>
        </p:spPr>
      </p:pic>
      <p:pic>
        <p:nvPicPr>
          <p:cNvPr id="473" name="Rounded Rectangle Rounded rectangle" descr="Rounded Rectangle Rounded rectangle"/>
          <p:cNvPicPr>
            <a:picLocks/>
          </p:cNvPicPr>
          <p:nvPr/>
        </p:nvPicPr>
        <p:blipFill>
          <a:blip r:embed="rId7"/>
          <a:stretch>
            <a:fillRect/>
          </a:stretch>
        </p:blipFill>
        <p:spPr>
          <a:xfrm>
            <a:off x="13136016" y="7015149"/>
            <a:ext cx="1813505" cy="419898"/>
          </a:xfrm>
          <a:prstGeom prst="rect">
            <a:avLst/>
          </a:prstGeom>
        </p:spPr>
      </p:pic>
      <p:sp>
        <p:nvSpPr>
          <p:cNvPr id="475" name="Rectangle"/>
          <p:cNvSpPr/>
          <p:nvPr/>
        </p:nvSpPr>
        <p:spPr>
          <a:xfrm>
            <a:off x="404988" y="7010262"/>
            <a:ext cx="16530286" cy="609620"/>
          </a:xfrm>
          <a:prstGeom prst="rect">
            <a:avLst/>
          </a:prstGeom>
          <a:solidFill>
            <a:srgbClr val="FFFFFF"/>
          </a:solidFill>
          <a:ln w="12700">
            <a:miter lim="400000"/>
          </a:ln>
        </p:spPr>
        <p:txBody>
          <a:bodyPr lIns="67735" tIns="67735" rIns="67735" bIns="67735" anchor="ctr"/>
          <a:lstStyle/>
          <a:p>
            <a:pPr algn="ctr">
              <a:lnSpc>
                <a:spcPct val="80000"/>
              </a:lnSpc>
              <a:spcBef>
                <a:spcPts val="0"/>
              </a:spcBef>
              <a:defRPr sz="2800" cap="all">
                <a:latin typeface="+mn-lt"/>
                <a:ea typeface="+mn-ea"/>
                <a:cs typeface="+mn-cs"/>
                <a:sym typeface="DIN Condensed Bold"/>
              </a:defRPr>
            </a:pPr>
            <a:endParaRPr sz="3734"/>
          </a:p>
        </p:txBody>
      </p:sp>
      <p:pic>
        <p:nvPicPr>
          <p:cNvPr id="476" name="Rounded Rectangle Rounded rectangle" descr="Rounded Rectangle Rounded rectangle"/>
          <p:cNvPicPr>
            <a:picLocks/>
          </p:cNvPicPr>
          <p:nvPr/>
        </p:nvPicPr>
        <p:blipFill>
          <a:blip r:embed="rId8"/>
          <a:stretch>
            <a:fillRect/>
          </a:stretch>
        </p:blipFill>
        <p:spPr>
          <a:xfrm>
            <a:off x="800074" y="7550941"/>
            <a:ext cx="1668464" cy="609620"/>
          </a:xfrm>
          <a:prstGeom prst="rect">
            <a:avLst/>
          </a:prstGeom>
        </p:spPr>
      </p:pic>
      <p:pic>
        <p:nvPicPr>
          <p:cNvPr id="478" name="Rounded Rectangle Rounded rectangle" descr="Rounded Rectangle Rounded rectangle"/>
          <p:cNvPicPr>
            <a:picLocks/>
          </p:cNvPicPr>
          <p:nvPr/>
        </p:nvPicPr>
        <p:blipFill>
          <a:blip r:embed="rId9"/>
          <a:stretch>
            <a:fillRect/>
          </a:stretch>
        </p:blipFill>
        <p:spPr>
          <a:xfrm>
            <a:off x="8420485" y="7550941"/>
            <a:ext cx="2481377" cy="609620"/>
          </a:xfrm>
          <a:prstGeom prst="rect">
            <a:avLst/>
          </a:prstGeom>
        </p:spPr>
      </p:pic>
      <p:pic>
        <p:nvPicPr>
          <p:cNvPr id="480" name="Line Line" descr="Line Line"/>
          <p:cNvPicPr>
            <a:picLocks/>
          </p:cNvPicPr>
          <p:nvPr/>
        </p:nvPicPr>
        <p:blipFill>
          <a:blip r:embed="rId10"/>
          <a:stretch>
            <a:fillRect/>
          </a:stretch>
        </p:blipFill>
        <p:spPr>
          <a:xfrm>
            <a:off x="2281174" y="7408824"/>
            <a:ext cx="6331400" cy="53303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476"/>
                                        </p:tgtEl>
                                        <p:attrNameLst>
                                          <p:attrName>style.visibility</p:attrName>
                                        </p:attrNameLst>
                                      </p:cBhvr>
                                      <p:to>
                                        <p:strVal val="visible"/>
                                      </p:to>
                                    </p:set>
                                    <p:animEffect transition="in" filter="wipe(left)">
                                      <p:cBhvr>
                                        <p:cTn id="7" dur="700"/>
                                        <p:tgtEl>
                                          <p:spTgt spid="476"/>
                                        </p:tgtEl>
                                      </p:cBhvr>
                                    </p:animEffect>
                                  </p:childTnLst>
                                </p:cTn>
                              </p:par>
                            </p:childTnLst>
                          </p:cTn>
                        </p:par>
                        <p:par>
                          <p:cTn id="8" fill="hold">
                            <p:stCondLst>
                              <p:cond delay="700"/>
                            </p:stCondLst>
                            <p:childTnLst>
                              <p:par>
                                <p:cTn id="9" presetID="22" presetClass="entr" presetSubtype="8" fill="hold" grpId="2" nodeType="afterEffect">
                                  <p:stCondLst>
                                    <p:cond delay="0"/>
                                  </p:stCondLst>
                                  <p:iterate>
                                    <p:tmAbs val="0"/>
                                  </p:iterate>
                                  <p:childTnLst>
                                    <p:set>
                                      <p:cBhvr>
                                        <p:cTn id="10" fill="hold"/>
                                        <p:tgtEl>
                                          <p:spTgt spid="480"/>
                                        </p:tgtEl>
                                        <p:attrNameLst>
                                          <p:attrName>style.visibility</p:attrName>
                                        </p:attrNameLst>
                                      </p:cBhvr>
                                      <p:to>
                                        <p:strVal val="visible"/>
                                      </p:to>
                                    </p:set>
                                    <p:animEffect transition="in" filter="wipe(left)">
                                      <p:cBhvr>
                                        <p:cTn id="11" dur="700"/>
                                        <p:tgtEl>
                                          <p:spTgt spid="480"/>
                                        </p:tgtEl>
                                      </p:cBhvr>
                                    </p:animEffect>
                                  </p:childTnLst>
                                </p:cTn>
                              </p:par>
                            </p:childTnLst>
                          </p:cTn>
                        </p:par>
                        <p:par>
                          <p:cTn id="12" fill="hold">
                            <p:stCondLst>
                              <p:cond delay="1400"/>
                            </p:stCondLst>
                            <p:childTnLst>
                              <p:par>
                                <p:cTn id="13" presetID="22" presetClass="entr" presetSubtype="8" fill="hold" grpId="3" nodeType="afterEffect">
                                  <p:stCondLst>
                                    <p:cond delay="0"/>
                                  </p:stCondLst>
                                  <p:iterate>
                                    <p:tmAbs val="0"/>
                                  </p:iterate>
                                  <p:childTnLst>
                                    <p:set>
                                      <p:cBhvr>
                                        <p:cTn id="14" fill="hold"/>
                                        <p:tgtEl>
                                          <p:spTgt spid="478"/>
                                        </p:tgtEl>
                                        <p:attrNameLst>
                                          <p:attrName>style.visibility</p:attrName>
                                        </p:attrNameLst>
                                      </p:cBhvr>
                                      <p:to>
                                        <p:strVal val="visible"/>
                                      </p:to>
                                    </p:set>
                                    <p:animEffect transition="in" filter="wipe(left)">
                                      <p:cBhvr>
                                        <p:cTn id="15" dur="700"/>
                                        <p:tgtEl>
                                          <p:spTgt spid="478"/>
                                        </p:tgtEl>
                                      </p:cBhvr>
                                    </p:animEffect>
                                  </p:childTnLst>
                                </p:cTn>
                              </p:par>
                            </p:childTnLst>
                          </p:cTn>
                        </p:par>
                        <p:par>
                          <p:cTn id="16" fill="hold">
                            <p:stCondLst>
                              <p:cond delay="2100"/>
                            </p:stCondLst>
                            <p:childTnLst>
                              <p:par>
                                <p:cTn id="17" presetID="22" presetClass="entr" presetSubtype="8" fill="hold" grpId="4" nodeType="afterEffect">
                                  <p:stCondLst>
                                    <p:cond delay="0"/>
                                  </p:stCondLst>
                                  <p:iterate>
                                    <p:tmAbs val="0"/>
                                  </p:iterate>
                                  <p:childTnLst>
                                    <p:set>
                                      <p:cBhvr>
                                        <p:cTn id="18" fill="hold"/>
                                        <p:tgtEl>
                                          <p:spTgt spid="471"/>
                                        </p:tgtEl>
                                        <p:attrNameLst>
                                          <p:attrName>style.visibility</p:attrName>
                                        </p:attrNameLst>
                                      </p:cBhvr>
                                      <p:to>
                                        <p:strVal val="visible"/>
                                      </p:to>
                                    </p:set>
                                    <p:animEffect transition="in" filter="wipe(left)">
                                      <p:cBhvr>
                                        <p:cTn id="19" dur="700"/>
                                        <p:tgtEl>
                                          <p:spTgt spid="47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5" nodeType="clickEffect">
                                  <p:stCondLst>
                                    <p:cond delay="0"/>
                                  </p:stCondLst>
                                  <p:iterate>
                                    <p:tmAbs val="0"/>
                                  </p:iterate>
                                  <p:childTnLst>
                                    <p:animEffect transition="out" filter="wipe(down)">
                                      <p:cBhvr>
                                        <p:cTn id="23" dur="400" fill="hold"/>
                                        <p:tgtEl>
                                          <p:spTgt spid="475"/>
                                        </p:tgtEl>
                                      </p:cBhvr>
                                    </p:animEffect>
                                    <p:set>
                                      <p:cBhvr>
                                        <p:cTn id="24" fill="hold">
                                          <p:stCondLst>
                                            <p:cond delay="399"/>
                                          </p:stCondLst>
                                        </p:cTn>
                                        <p:tgtEl>
                                          <p:spTgt spid="475"/>
                                        </p:tgtEl>
                                        <p:attrNameLst>
                                          <p:attrName>style.visibility</p:attrName>
                                        </p:attrNameLst>
                                      </p:cBhvr>
                                      <p:to>
                                        <p:strVal val="hidden"/>
                                      </p:to>
                                    </p:set>
                                  </p:childTnLst>
                                </p:cTn>
                              </p:par>
                            </p:childTnLst>
                          </p:cTn>
                        </p:par>
                        <p:par>
                          <p:cTn id="25" fill="hold">
                            <p:stCondLst>
                              <p:cond delay="400"/>
                            </p:stCondLst>
                            <p:childTnLst>
                              <p:par>
                                <p:cTn id="26" presetID="22" presetClass="entr" presetSubtype="8" fill="hold" grpId="6" nodeType="afterEffect">
                                  <p:stCondLst>
                                    <p:cond delay="0"/>
                                  </p:stCondLst>
                                  <p:iterate>
                                    <p:tmAbs val="0"/>
                                  </p:iterate>
                                  <p:childTnLst>
                                    <p:set>
                                      <p:cBhvr>
                                        <p:cTn id="27" fill="hold"/>
                                        <p:tgtEl>
                                          <p:spTgt spid="473"/>
                                        </p:tgtEl>
                                        <p:attrNameLst>
                                          <p:attrName>style.visibility</p:attrName>
                                        </p:attrNameLst>
                                      </p:cBhvr>
                                      <p:to>
                                        <p:strVal val="visible"/>
                                      </p:to>
                                    </p:set>
                                    <p:animEffect transition="in" filter="wipe(left)">
                                      <p:cBhvr>
                                        <p:cTn id="28" dur="500"/>
                                        <p:tgtEl>
                                          <p:spTgt spid="473"/>
                                        </p:tgtEl>
                                      </p:cBhvr>
                                    </p:animEffect>
                                  </p:childTnLst>
                                </p:cTn>
                              </p:par>
                            </p:childTnLst>
                          </p:cTn>
                        </p:par>
                        <p:par>
                          <p:cTn id="29" fill="hold">
                            <p:stCondLst>
                              <p:cond delay="900"/>
                            </p:stCondLst>
                            <p:childTnLst>
                              <p:par>
                                <p:cTn id="30" presetID="22" presetClass="exit" presetSubtype="4" fill="hold" grpId="7" nodeType="afterEffect">
                                  <p:stCondLst>
                                    <p:cond delay="0"/>
                                  </p:stCondLst>
                                  <p:iterate>
                                    <p:tmAbs val="0"/>
                                  </p:iterate>
                                  <p:childTnLst>
                                    <p:animEffect transition="out" filter="wipe(down)">
                                      <p:cBhvr>
                                        <p:cTn id="31" dur="500" fill="hold"/>
                                        <p:tgtEl>
                                          <p:spTgt spid="462"/>
                                        </p:tgtEl>
                                      </p:cBhvr>
                                    </p:animEffect>
                                    <p:set>
                                      <p:cBhvr>
                                        <p:cTn id="32" fill="hold">
                                          <p:stCondLst>
                                            <p:cond delay="499"/>
                                          </p:stCondLst>
                                        </p:cTn>
                                        <p:tgtEl>
                                          <p:spTgt spid="46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8" nodeType="clickEffect">
                                  <p:stCondLst>
                                    <p:cond delay="0"/>
                                  </p:stCondLst>
                                  <p:iterate>
                                    <p:tmAbs val="0"/>
                                  </p:iterate>
                                  <p:childTnLst>
                                    <p:animEffect transition="out" filter="wipe(down)">
                                      <p:cBhvr>
                                        <p:cTn id="36" dur="500" fill="hold"/>
                                        <p:tgtEl>
                                          <p:spTgt spid="467"/>
                                        </p:tgtEl>
                                      </p:cBhvr>
                                    </p:animEffect>
                                    <p:set>
                                      <p:cBhvr>
                                        <p:cTn id="37" fill="hold">
                                          <p:stCondLst>
                                            <p:cond delay="499"/>
                                          </p:stCondLst>
                                        </p:cTn>
                                        <p:tgtEl>
                                          <p:spTgt spid="467"/>
                                        </p:tgtEl>
                                        <p:attrNameLst>
                                          <p:attrName>style.visibility</p:attrName>
                                        </p:attrNameLst>
                                      </p:cBhvr>
                                      <p:to>
                                        <p:strVal val="hidden"/>
                                      </p:to>
                                    </p:set>
                                  </p:childTnLst>
                                </p:cTn>
                              </p:par>
                            </p:childTnLst>
                          </p:cTn>
                        </p:par>
                        <p:par>
                          <p:cTn id="38" fill="hold">
                            <p:stCondLst>
                              <p:cond delay="500"/>
                            </p:stCondLst>
                            <p:childTnLst>
                              <p:par>
                                <p:cTn id="39" presetID="22" presetClass="entr" presetSubtype="8" fill="hold" grpId="9" nodeType="afterEffect">
                                  <p:stCondLst>
                                    <p:cond delay="0"/>
                                  </p:stCondLst>
                                  <p:iterate>
                                    <p:tmAbs val="0"/>
                                  </p:iterate>
                                  <p:childTnLst>
                                    <p:set>
                                      <p:cBhvr>
                                        <p:cTn id="40" fill="hold"/>
                                        <p:tgtEl>
                                          <p:spTgt spid="465"/>
                                        </p:tgtEl>
                                        <p:attrNameLst>
                                          <p:attrName>style.visibility</p:attrName>
                                        </p:attrNameLst>
                                      </p:cBhvr>
                                      <p:to>
                                        <p:strVal val="visible"/>
                                      </p:to>
                                    </p:set>
                                    <p:animEffect transition="in" filter="wipe(left)">
                                      <p:cBhvr>
                                        <p:cTn id="41" dur="500"/>
                                        <p:tgtEl>
                                          <p:spTgt spid="46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grpId="10" nodeType="clickEffect">
                                  <p:stCondLst>
                                    <p:cond delay="0"/>
                                  </p:stCondLst>
                                  <p:iterate>
                                    <p:tmAbs val="0"/>
                                  </p:iterate>
                                  <p:childTnLst>
                                    <p:animEffect transition="out" filter="wipe(down)">
                                      <p:cBhvr>
                                        <p:cTn id="45" dur="500" fill="hold"/>
                                        <p:tgtEl>
                                          <p:spTgt spid="470"/>
                                        </p:tgtEl>
                                      </p:cBhvr>
                                    </p:animEffect>
                                    <p:set>
                                      <p:cBhvr>
                                        <p:cTn id="46" fill="hold">
                                          <p:stCondLst>
                                            <p:cond delay="499"/>
                                          </p:stCondLst>
                                        </p:cTn>
                                        <p:tgtEl>
                                          <p:spTgt spid="470"/>
                                        </p:tgtEl>
                                        <p:attrNameLst>
                                          <p:attrName>style.visibility</p:attrName>
                                        </p:attrNameLst>
                                      </p:cBhvr>
                                      <p:to>
                                        <p:strVal val="hidden"/>
                                      </p:to>
                                    </p:set>
                                  </p:childTnLst>
                                </p:cTn>
                              </p:par>
                            </p:childTnLst>
                          </p:cTn>
                        </p:par>
                        <p:par>
                          <p:cTn id="47" fill="hold">
                            <p:stCondLst>
                              <p:cond delay="500"/>
                            </p:stCondLst>
                            <p:childTnLst>
                              <p:par>
                                <p:cTn id="48" presetID="22" presetClass="entr" presetSubtype="8" fill="hold" grpId="11" nodeType="afterEffect">
                                  <p:stCondLst>
                                    <p:cond delay="0"/>
                                  </p:stCondLst>
                                  <p:iterate>
                                    <p:tmAbs val="0"/>
                                  </p:iterate>
                                  <p:childTnLst>
                                    <p:set>
                                      <p:cBhvr>
                                        <p:cTn id="49" fill="hold"/>
                                        <p:tgtEl>
                                          <p:spTgt spid="468"/>
                                        </p:tgtEl>
                                        <p:attrNameLst>
                                          <p:attrName>style.visibility</p:attrName>
                                        </p:attrNameLst>
                                      </p:cBhvr>
                                      <p:to>
                                        <p:strVal val="visible"/>
                                      </p:to>
                                    </p:set>
                                    <p:animEffect transition="in" filter="wipe(left)">
                                      <p:cBhvr>
                                        <p:cTn id="50" dur="500"/>
                                        <p:tgtEl>
                                          <p:spTgt spid="468"/>
                                        </p:tgtEl>
                                      </p:cBhvr>
                                    </p:animEffect>
                                  </p:childTnLst>
                                </p:cTn>
                              </p:par>
                            </p:childTnLst>
                          </p:cTn>
                        </p:par>
                        <p:par>
                          <p:cTn id="51" fill="hold">
                            <p:stCondLst>
                              <p:cond delay="1000"/>
                            </p:stCondLst>
                            <p:childTnLst>
                              <p:par>
                                <p:cTn id="52" presetID="22" presetClass="exit" presetSubtype="4" fill="hold" grpId="12" nodeType="afterEffect">
                                  <p:stCondLst>
                                    <p:cond delay="0"/>
                                  </p:stCondLst>
                                  <p:iterate>
                                    <p:tmAbs val="0"/>
                                  </p:iterate>
                                  <p:childTnLst>
                                    <p:animEffect transition="out" filter="wipe(down)">
                                      <p:cBhvr>
                                        <p:cTn id="53" dur="500" fill="hold"/>
                                        <p:tgtEl>
                                          <p:spTgt spid="463"/>
                                        </p:tgtEl>
                                      </p:cBhvr>
                                    </p:animEffect>
                                    <p:set>
                                      <p:cBhvr>
                                        <p:cTn id="54" fill="hold">
                                          <p:stCondLst>
                                            <p:cond delay="499"/>
                                          </p:stCondLst>
                                        </p:cTn>
                                        <p:tgtEl>
                                          <p:spTgt spid="463"/>
                                        </p:tgtEl>
                                        <p:attrNameLst>
                                          <p:attrName>style.visibility</p:attrName>
                                        </p:attrNameLst>
                                      </p:cBhvr>
                                      <p:to>
                                        <p:strVal val="hidden"/>
                                      </p:to>
                                    </p:set>
                                  </p:childTnLst>
                                </p:cTn>
                              </p:par>
                            </p:childTnLst>
                          </p:cTn>
                        </p:par>
                        <p:par>
                          <p:cTn id="55" fill="hold">
                            <p:stCondLst>
                              <p:cond delay="1500"/>
                            </p:stCondLst>
                            <p:childTnLst>
                              <p:par>
                                <p:cTn id="56" presetID="22" presetClass="exit" presetSubtype="4" fill="hold" grpId="13" nodeType="afterEffect">
                                  <p:stCondLst>
                                    <p:cond delay="0"/>
                                  </p:stCondLst>
                                  <p:iterate>
                                    <p:tmAbs val="0"/>
                                  </p:iterate>
                                  <p:childTnLst>
                                    <p:animEffect transition="out" filter="wipe(down)">
                                      <p:cBhvr>
                                        <p:cTn id="57" dur="500" fill="hold"/>
                                        <p:tgtEl>
                                          <p:spTgt spid="461"/>
                                        </p:tgtEl>
                                      </p:cBhvr>
                                    </p:animEffect>
                                    <p:set>
                                      <p:cBhvr>
                                        <p:cTn id="58" fill="hold">
                                          <p:stCondLst>
                                            <p:cond delay="499"/>
                                          </p:stCondLst>
                                        </p:cTn>
                                        <p:tgtEl>
                                          <p:spTgt spid="461"/>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464"/>
                                        </p:tgtEl>
                                      </p:cBhvr>
                                    </p:animEffect>
                                    <p:set>
                                      <p:cBhvr>
                                        <p:cTn id="61" dur="1" fill="hold">
                                          <p:stCondLst>
                                            <p:cond delay="499"/>
                                          </p:stCondLst>
                                        </p:cTn>
                                        <p:tgtEl>
                                          <p:spTgt spid="4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 grpId="13" animBg="1" advAuto="0"/>
      <p:bldP spid="462" grpId="7" animBg="1" advAuto="0"/>
      <p:bldP spid="463" grpId="12" animBg="1" advAuto="0"/>
      <p:bldP spid="464" grpId="0" animBg="1"/>
      <p:bldP spid="465" grpId="9" animBg="1" advAuto="0"/>
      <p:bldP spid="467" grpId="8" animBg="1" advAuto="0"/>
      <p:bldP spid="468" grpId="11" animBg="1" advAuto="0"/>
      <p:bldP spid="470" grpId="10" animBg="1" advAuto="0"/>
      <p:bldP spid="471" grpId="4" animBg="1" advAuto="0"/>
      <p:bldP spid="473" grpId="6" animBg="1" advAuto="0"/>
      <p:bldP spid="475" grpId="5" animBg="1" advAuto="0"/>
      <p:bldP spid="476" grpId="1" animBg="1" advAuto="0"/>
      <p:bldP spid="478" grpId="3" animBg="1" advAuto="0"/>
      <p:bldP spid="480" grpId="2" animBg="1" advAuto="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7" name="Characterizing, Exploiting, Detecting and Preventing DMA Attacks in the Presence of an IOMMU"/>
          <p:cNvSpPr txBox="1">
            <a:spLocks noGrp="1"/>
          </p:cNvSpPr>
          <p:nvPr>
            <p:ph type="title"/>
          </p:nvPr>
        </p:nvSpPr>
        <p:spPr>
          <a:prstGeom prst="rect">
            <a:avLst/>
          </a:prstGeom>
        </p:spPr>
        <p:txBody>
          <a:bodyPr>
            <a:normAutofit/>
          </a:bodyPr>
          <a:lstStyle>
            <a:lvl1pPr defTabSz="233679">
              <a:defRPr sz="6800"/>
            </a:lvl1pPr>
          </a:lstStyle>
          <a:p>
            <a:r>
              <a:rPr lang="en-US" dirty="0"/>
              <a:t>Characterizing, Exploiting, Detecting and Preventing DMA Attacks in the Presence of an IOMMU</a:t>
            </a:r>
          </a:p>
        </p:txBody>
      </p:sp>
      <p:sp>
        <p:nvSpPr>
          <p:cNvPr id="228" name="Markuze Alex…"/>
          <p:cNvSpPr txBox="1">
            <a:spLocks noGrp="1"/>
          </p:cNvSpPr>
          <p:nvPr>
            <p:ph type="body" sz="quarter" idx="1"/>
          </p:nvPr>
        </p:nvSpPr>
        <p:spPr>
          <a:prstGeom prst="rect">
            <a:avLst/>
          </a:prstGeom>
        </p:spPr>
        <p:txBody>
          <a:bodyPr/>
          <a:lstStyle/>
          <a:p>
            <a:pPr defTabSz="701074">
              <a:spcBef>
                <a:spcPts val="2667"/>
              </a:spcBef>
              <a:defRPr sz="4860">
                <a:solidFill>
                  <a:schemeClr val="accent3"/>
                </a:solidFill>
              </a:defRPr>
            </a:pPr>
            <a:r>
              <a:t>Markuze Alex</a:t>
            </a:r>
          </a:p>
          <a:p>
            <a:pPr defTabSz="701074">
              <a:spcBef>
                <a:spcPts val="2667"/>
              </a:spcBef>
              <a:defRPr sz="4860"/>
            </a:pPr>
            <a:r>
              <a:t>Advisors: </a:t>
            </a:r>
            <a:r>
              <a:rPr>
                <a:solidFill>
                  <a:schemeClr val="accent3">
                    <a:hueOff val="-1187647"/>
                    <a:satOff val="22407"/>
                    <a:lumOff val="18627"/>
                  </a:schemeClr>
                </a:solidFill>
              </a:rPr>
              <a:t>DAN Tsafrir</a:t>
            </a:r>
            <a:r>
              <a:t> &amp; </a:t>
            </a:r>
            <a:r>
              <a:rPr>
                <a:solidFill>
                  <a:schemeClr val="accent1">
                    <a:hueOff val="-84091"/>
                    <a:satOff val="15316"/>
                    <a:lumOff val="24313"/>
                  </a:schemeClr>
                </a:solidFill>
              </a:rPr>
              <a:t>Adam Morrison</a:t>
            </a:r>
            <a:r>
              <a:t>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tructured way of detecting"/>
          <p:cNvSpPr txBox="1">
            <a:spLocks noGrp="1"/>
          </p:cNvSpPr>
          <p:nvPr>
            <p:ph type="body" idx="21"/>
          </p:nvPr>
        </p:nvSpPr>
        <p:spPr>
          <a:prstGeom prst="rect">
            <a:avLst/>
          </a:prstGeom>
        </p:spPr>
        <p:txBody>
          <a:bodyPr/>
          <a:lstStyle/>
          <a:p>
            <a:r>
              <a:t>structured way of detecting</a:t>
            </a:r>
          </a:p>
        </p:txBody>
      </p:sp>
      <p:sp>
        <p:nvSpPr>
          <p:cNvPr id="487" name="DKASAN"/>
          <p:cNvSpPr txBox="1">
            <a:spLocks noGrp="1"/>
          </p:cNvSpPr>
          <p:nvPr>
            <p:ph type="title"/>
          </p:nvPr>
        </p:nvSpPr>
        <p:spPr>
          <a:xfrm>
            <a:off x="432717" y="1174750"/>
            <a:ext cx="16256497" cy="723900"/>
          </a:xfrm>
          <a:prstGeom prst="rect">
            <a:avLst/>
          </a:prstGeom>
        </p:spPr>
        <p:txBody>
          <a:bodyPr/>
          <a:lstStyle>
            <a:lvl1pPr defTabSz="467359">
              <a:spcBef>
                <a:spcPts val="2200"/>
              </a:spcBef>
              <a:defRPr sz="4800"/>
            </a:lvl1pPr>
          </a:lstStyle>
          <a:p>
            <a:r>
              <a:rPr dirty="0"/>
              <a:t>DKASAN</a:t>
            </a:r>
          </a:p>
        </p:txBody>
      </p:sp>
      <p:sp>
        <p:nvSpPr>
          <p:cNvPr id="488" name="Run Time Analysis:…"/>
          <p:cNvSpPr txBox="1">
            <a:spLocks noGrp="1"/>
          </p:cNvSpPr>
          <p:nvPr>
            <p:ph type="body" idx="1"/>
          </p:nvPr>
        </p:nvSpPr>
        <p:spPr>
          <a:xfrm>
            <a:off x="211301" y="1822450"/>
            <a:ext cx="16179534" cy="5031277"/>
          </a:xfrm>
          <a:prstGeom prst="rect">
            <a:avLst/>
          </a:prstGeom>
        </p:spPr>
        <p:txBody>
          <a:bodyPr>
            <a:normAutofit fontScale="92500" lnSpcReduction="10000"/>
          </a:bodyPr>
          <a:lstStyle/>
          <a:p>
            <a:r>
              <a:rPr dirty="0"/>
              <a:t>Run Time Analysis:</a:t>
            </a:r>
          </a:p>
          <a:p>
            <a:pPr lvl="1"/>
            <a:r>
              <a:rPr dirty="0"/>
              <a:t>1. </a:t>
            </a:r>
            <a:r>
              <a:rPr dirty="0" err="1"/>
              <a:t>alloc</a:t>
            </a:r>
            <a:r>
              <a:rPr dirty="0"/>
              <a:t>-after-map</a:t>
            </a:r>
            <a:endParaRPr lang="en-US" dirty="0"/>
          </a:p>
          <a:p>
            <a:pPr lvl="1"/>
            <a:r>
              <a:rPr dirty="0"/>
              <a:t>2. map-after-</a:t>
            </a:r>
            <a:r>
              <a:rPr dirty="0" err="1"/>
              <a:t>alloc</a:t>
            </a:r>
            <a:endParaRPr dirty="0"/>
          </a:p>
          <a:p>
            <a:pPr lvl="1"/>
            <a:r>
              <a:rPr dirty="0"/>
              <a:t>3.access-after-map</a:t>
            </a:r>
          </a:p>
          <a:p>
            <a:pPr lvl="1"/>
            <a:r>
              <a:rPr dirty="0"/>
              <a:t>4.multiple-map</a:t>
            </a:r>
          </a:p>
        </p:txBody>
      </p:sp>
      <p:pic>
        <p:nvPicPr>
          <p:cNvPr id="489" name="dkasan.png" descr="dkasan.png"/>
          <p:cNvPicPr>
            <a:picLocks noChangeAspect="1"/>
          </p:cNvPicPr>
          <p:nvPr/>
        </p:nvPicPr>
        <p:blipFill>
          <a:blip r:embed="rId2"/>
          <a:stretch>
            <a:fillRect/>
          </a:stretch>
        </p:blipFill>
        <p:spPr>
          <a:xfrm>
            <a:off x="1088416" y="6760806"/>
            <a:ext cx="15163430" cy="2794829"/>
          </a:xfrm>
          <a:prstGeom prst="rect">
            <a:avLst/>
          </a:prstGeom>
          <a:ln w="12700">
            <a:miter lim="400000"/>
          </a:ln>
        </p:spPr>
      </p:pic>
      <p:sp>
        <p:nvSpPr>
          <p:cNvPr id="490" name="Slide Number"/>
          <p:cNvSpPr txBox="1">
            <a:spLocks noGrp="1"/>
          </p:cNvSpPr>
          <p:nvPr>
            <p:ph type="sldNum" sz="quarter" idx="2"/>
          </p:nvPr>
        </p:nvSpPr>
        <p:spPr>
          <a:xfrm>
            <a:off x="16689214" y="-1050047"/>
            <a:ext cx="102657" cy="5064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488">
                                            <p:bg/>
                                          </p:spTgt>
                                        </p:tgtEl>
                                        <p:attrNameLst>
                                          <p:attrName>style.visibility</p:attrName>
                                        </p:attrNameLst>
                                      </p:cBhvr>
                                      <p:to>
                                        <p:strVal val="visible"/>
                                      </p:to>
                                    </p:set>
                                    <p:animEffect transition="in" filter="wipe(left)">
                                      <p:cBhvr>
                                        <p:cTn id="7" dur="500"/>
                                        <p:tgtEl>
                                          <p:spTgt spid="488">
                                            <p:bg/>
                                          </p:spTgt>
                                        </p:tgtEl>
                                      </p:cBhvr>
                                    </p:animEffect>
                                  </p:childTnLst>
                                </p:cTn>
                              </p:par>
                              <p:par>
                                <p:cTn id="8" presetID="22" presetClass="entr" presetSubtype="8" fill="hold" grpId="1" nodeType="withEffect">
                                  <p:stCondLst>
                                    <p:cond delay="0"/>
                                  </p:stCondLst>
                                  <p:iterate>
                                    <p:tmAbs val="0"/>
                                  </p:iterate>
                                  <p:childTnLst>
                                    <p:set>
                                      <p:cBhvr>
                                        <p:cTn id="9" fill="hold"/>
                                        <p:tgtEl>
                                          <p:spTgt spid="488">
                                            <p:txEl>
                                              <p:pRg st="0" end="0"/>
                                            </p:txEl>
                                          </p:spTgt>
                                        </p:tgtEl>
                                        <p:attrNameLst>
                                          <p:attrName>style.visibility</p:attrName>
                                        </p:attrNameLst>
                                      </p:cBhvr>
                                      <p:to>
                                        <p:strVal val="visible"/>
                                      </p:to>
                                    </p:set>
                                    <p:animEffect transition="in" filter="wipe(left)">
                                      <p:cBhvr>
                                        <p:cTn id="10" dur="500"/>
                                        <p:tgtEl>
                                          <p:spTgt spid="48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1" nodeType="clickEffect">
                                  <p:stCondLst>
                                    <p:cond delay="0"/>
                                  </p:stCondLst>
                                  <p:iterate>
                                    <p:tmAbs val="0"/>
                                  </p:iterate>
                                  <p:childTnLst>
                                    <p:set>
                                      <p:cBhvr>
                                        <p:cTn id="14" fill="hold"/>
                                        <p:tgtEl>
                                          <p:spTgt spid="488">
                                            <p:txEl>
                                              <p:pRg st="1" end="1"/>
                                            </p:txEl>
                                          </p:spTgt>
                                        </p:tgtEl>
                                        <p:attrNameLst>
                                          <p:attrName>style.visibility</p:attrName>
                                        </p:attrNameLst>
                                      </p:cBhvr>
                                      <p:to>
                                        <p:strVal val="visible"/>
                                      </p:to>
                                    </p:set>
                                    <p:animEffect transition="in" filter="wipe(left)">
                                      <p:cBhvr>
                                        <p:cTn id="15" dur="500"/>
                                        <p:tgtEl>
                                          <p:spTgt spid="48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1" nodeType="clickEffect">
                                  <p:stCondLst>
                                    <p:cond delay="0"/>
                                  </p:stCondLst>
                                  <p:iterate>
                                    <p:tmAbs val="0"/>
                                  </p:iterate>
                                  <p:childTnLst>
                                    <p:set>
                                      <p:cBhvr>
                                        <p:cTn id="19" fill="hold"/>
                                        <p:tgtEl>
                                          <p:spTgt spid="488">
                                            <p:txEl>
                                              <p:pRg st="2" end="2"/>
                                            </p:txEl>
                                          </p:spTgt>
                                        </p:tgtEl>
                                        <p:attrNameLst>
                                          <p:attrName>style.visibility</p:attrName>
                                        </p:attrNameLst>
                                      </p:cBhvr>
                                      <p:to>
                                        <p:strVal val="visible"/>
                                      </p:to>
                                    </p:set>
                                    <p:animEffect transition="in" filter="wipe(left)">
                                      <p:cBhvr>
                                        <p:cTn id="20" dur="500"/>
                                        <p:tgtEl>
                                          <p:spTgt spid="48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1" nodeType="clickEffect">
                                  <p:stCondLst>
                                    <p:cond delay="0"/>
                                  </p:stCondLst>
                                  <p:iterate>
                                    <p:tmAbs val="0"/>
                                  </p:iterate>
                                  <p:childTnLst>
                                    <p:set>
                                      <p:cBhvr>
                                        <p:cTn id="24" fill="hold"/>
                                        <p:tgtEl>
                                          <p:spTgt spid="488">
                                            <p:txEl>
                                              <p:pRg st="3" end="3"/>
                                            </p:txEl>
                                          </p:spTgt>
                                        </p:tgtEl>
                                        <p:attrNameLst>
                                          <p:attrName>style.visibility</p:attrName>
                                        </p:attrNameLst>
                                      </p:cBhvr>
                                      <p:to>
                                        <p:strVal val="visible"/>
                                      </p:to>
                                    </p:set>
                                    <p:animEffect transition="in" filter="wipe(left)">
                                      <p:cBhvr>
                                        <p:cTn id="25" dur="500"/>
                                        <p:tgtEl>
                                          <p:spTgt spid="48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1" nodeType="clickEffect">
                                  <p:stCondLst>
                                    <p:cond delay="0"/>
                                  </p:stCondLst>
                                  <p:iterate>
                                    <p:tmAbs val="0"/>
                                  </p:iterate>
                                  <p:childTnLst>
                                    <p:set>
                                      <p:cBhvr>
                                        <p:cTn id="29" fill="hold"/>
                                        <p:tgtEl>
                                          <p:spTgt spid="488">
                                            <p:txEl>
                                              <p:pRg st="4" end="4"/>
                                            </p:txEl>
                                          </p:spTgt>
                                        </p:tgtEl>
                                        <p:attrNameLst>
                                          <p:attrName>style.visibility</p:attrName>
                                        </p:attrNameLst>
                                      </p:cBhvr>
                                      <p:to>
                                        <p:strVal val="visible"/>
                                      </p:to>
                                    </p:set>
                                    <p:animEffect transition="in" filter="wipe(left)">
                                      <p:cBhvr>
                                        <p:cTn id="30" dur="500"/>
                                        <p:tgtEl>
                                          <p:spTgt spid="48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2" nodeType="clickEffect">
                                  <p:stCondLst>
                                    <p:cond delay="0"/>
                                  </p:stCondLst>
                                  <p:iterate>
                                    <p:tmAbs val="0"/>
                                  </p:iterate>
                                  <p:childTnLst>
                                    <p:set>
                                      <p:cBhvr>
                                        <p:cTn id="34" fill="hold"/>
                                        <p:tgtEl>
                                          <p:spTgt spid="489"/>
                                        </p:tgtEl>
                                        <p:attrNameLst>
                                          <p:attrName>style.visibility</p:attrName>
                                        </p:attrNameLst>
                                      </p:cBhvr>
                                      <p:to>
                                        <p:strVal val="visible"/>
                                      </p:to>
                                    </p:set>
                                    <p:animEffect transition="in" filter="wipe(left)">
                                      <p:cBhvr>
                                        <p:cTn id="35" dur="10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1" build="p" bldLvl="5" animBg="1" advAuto="0"/>
      <p:bldP spid="489" grpId="2"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Cointributions"/>
          <p:cNvSpPr txBox="1">
            <a:spLocks noGrp="1"/>
          </p:cNvSpPr>
          <p:nvPr>
            <p:ph type="body" idx="21"/>
          </p:nvPr>
        </p:nvSpPr>
        <p:spPr>
          <a:prstGeom prst="rect">
            <a:avLst/>
          </a:prstGeom>
        </p:spPr>
        <p:txBody>
          <a:bodyPr/>
          <a:lstStyle/>
          <a:p>
            <a:r>
              <a:t>Cointributions</a:t>
            </a:r>
          </a:p>
        </p:txBody>
      </p:sp>
      <p:sp>
        <p:nvSpPr>
          <p:cNvPr id="493" name="challenges"/>
          <p:cNvSpPr txBox="1">
            <a:spLocks noGrp="1"/>
          </p:cNvSpPr>
          <p:nvPr>
            <p:ph type="title"/>
          </p:nvPr>
        </p:nvSpPr>
        <p:spPr>
          <a:prstGeom prst="rect">
            <a:avLst/>
          </a:prstGeom>
        </p:spPr>
        <p:txBody>
          <a:bodyPr/>
          <a:lstStyle>
            <a:lvl1pPr defTabSz="467359">
              <a:spcBef>
                <a:spcPts val="2200"/>
              </a:spcBef>
              <a:defRPr sz="4800"/>
            </a:lvl1pPr>
          </a:lstStyle>
          <a:p>
            <a:r>
              <a:t>challenges</a:t>
            </a:r>
          </a:p>
        </p:txBody>
      </p:sp>
      <p:sp>
        <p:nvSpPr>
          <p:cNvPr id="494" name="We present a structured way to reason about DMA vulnerabilities.…"/>
          <p:cNvSpPr txBox="1">
            <a:spLocks noGrp="1"/>
          </p:cNvSpPr>
          <p:nvPr>
            <p:ph type="body" idx="1"/>
          </p:nvPr>
        </p:nvSpPr>
        <p:spPr>
          <a:prstGeom prst="rect">
            <a:avLst/>
          </a:prstGeom>
        </p:spPr>
        <p:txBody>
          <a:bodyPr>
            <a:normAutofit lnSpcReduction="10000"/>
          </a:bodyPr>
          <a:lstStyle/>
          <a:p>
            <a:pPr marL="983875" lvl="1" indent="-491937" defTabSz="646547">
              <a:spcBef>
                <a:spcPts val="3067"/>
              </a:spcBef>
              <a:defRPr sz="2822"/>
            </a:pPr>
            <a:r>
              <a:rPr>
                <a:solidFill>
                  <a:schemeClr val="accent3">
                    <a:hueOff val="1971429"/>
                    <a:satOff val="-6114"/>
                    <a:lumOff val="-25490"/>
                  </a:schemeClr>
                </a:solidFill>
              </a:rPr>
              <a:t>We present a structured way to reason about DMA vulnerabilities.</a:t>
            </a:r>
            <a:r>
              <a:t> </a:t>
            </a:r>
          </a:p>
          <a:p>
            <a:pPr marL="1475814" lvl="2" indent="-491937" defTabSz="646547">
              <a:spcBef>
                <a:spcPts val="3067"/>
              </a:spcBef>
              <a:defRPr sz="2822">
                <a:solidFill>
                  <a:schemeClr val="accent3">
                    <a:hueOff val="1279411"/>
                    <a:satOff val="-9468"/>
                    <a:lumOff val="-15294"/>
                  </a:schemeClr>
                </a:solidFill>
              </a:defRPr>
            </a:pPr>
            <a:r>
              <a:t>Sub-page vulnerability Characterization.</a:t>
            </a:r>
          </a:p>
          <a:p>
            <a:pPr marL="1475814" lvl="2" indent="-491937" defTabSz="646547">
              <a:spcBef>
                <a:spcPts val="3067"/>
              </a:spcBef>
              <a:defRPr sz="2822">
                <a:solidFill>
                  <a:schemeClr val="accent3">
                    <a:hueOff val="1279411"/>
                    <a:satOff val="-9468"/>
                    <a:lumOff val="-15294"/>
                  </a:schemeClr>
                </a:solidFill>
              </a:defRPr>
            </a:pPr>
            <a:r>
              <a:t>MMO.</a:t>
            </a:r>
          </a:p>
          <a:p>
            <a:pPr marL="983875" lvl="1" indent="-491937" defTabSz="646547">
              <a:spcBef>
                <a:spcPts val="3067"/>
              </a:spcBef>
              <a:defRPr sz="2822">
                <a:solidFill>
                  <a:schemeClr val="accent3">
                    <a:hueOff val="1279411"/>
                    <a:satOff val="-9468"/>
                    <a:lumOff val="-15294"/>
                  </a:schemeClr>
                </a:solidFill>
              </a:defRPr>
            </a:pPr>
            <a:r>
              <a:t>Structured way of detecting vulnerabilities.</a:t>
            </a:r>
          </a:p>
          <a:p>
            <a:pPr marL="1475814" lvl="2" indent="-491937" defTabSz="646547">
              <a:spcBef>
                <a:spcPts val="3067"/>
              </a:spcBef>
              <a:defRPr sz="2822">
                <a:solidFill>
                  <a:schemeClr val="accent3">
                    <a:hueOff val="1279411"/>
                    <a:satOff val="-9468"/>
                    <a:lumOff val="-15294"/>
                  </a:schemeClr>
                </a:solidFill>
              </a:defRPr>
            </a:pPr>
            <a:r>
              <a:t>Static Analysis</a:t>
            </a:r>
          </a:p>
          <a:p>
            <a:pPr marL="1475814" lvl="2" indent="-491937" defTabSz="646547">
              <a:spcBef>
                <a:spcPts val="3067"/>
              </a:spcBef>
              <a:defRPr sz="2822">
                <a:solidFill>
                  <a:schemeClr val="accent3">
                    <a:hueOff val="1279411"/>
                    <a:satOff val="-9468"/>
                    <a:lumOff val="-15294"/>
                  </a:schemeClr>
                </a:solidFill>
              </a:defRPr>
            </a:pPr>
            <a:r>
              <a:t>Dynamic Analysis </a:t>
            </a:r>
          </a:p>
          <a:p>
            <a:pPr marL="983875" lvl="1" indent="-491937" defTabSz="646547">
              <a:spcBef>
                <a:spcPts val="3067"/>
              </a:spcBef>
              <a:defRPr sz="2822">
                <a:solidFill>
                  <a:schemeClr val="accent4">
                    <a:hueOff val="-667846"/>
                    <a:satOff val="2144"/>
                    <a:lumOff val="-5984"/>
                  </a:schemeClr>
                </a:solidFill>
              </a:defRPr>
            </a:pPr>
            <a:r>
              <a:t>DMA vulnerabilities are not quantified.</a:t>
            </a:r>
          </a:p>
          <a:p>
            <a:pPr marL="983875" lvl="1" indent="-491937" defTabSz="646547">
              <a:spcBef>
                <a:spcPts val="3067"/>
              </a:spcBef>
              <a:defRPr sz="2822">
                <a:solidFill>
                  <a:schemeClr val="accent4">
                    <a:hueOff val="-667846"/>
                    <a:satOff val="2144"/>
                    <a:lumOff val="-5984"/>
                  </a:schemeClr>
                </a:solidFill>
              </a:defRPr>
            </a:pPr>
            <a:r>
              <a:t>DMA attacks are not well understood.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494">
                                            <p:bg/>
                                          </p:spTgt>
                                        </p:tgtEl>
                                        <p:attrNameLst>
                                          <p:attrName>style.visibility</p:attrName>
                                        </p:attrNameLst>
                                      </p:cBhvr>
                                      <p:to>
                                        <p:strVal val="visible"/>
                                      </p:to>
                                    </p:set>
                                    <p:animEffect transition="in" filter="wipe(left)">
                                      <p:cBhvr>
                                        <p:cTn id="7" dur="500"/>
                                        <p:tgtEl>
                                          <p:spTgt spid="494">
                                            <p:bg/>
                                          </p:spTgt>
                                        </p:tgtEl>
                                      </p:cBhvr>
                                    </p:animEffect>
                                  </p:childTnLst>
                                </p:cTn>
                              </p:par>
                            </p:childTnLst>
                          </p:cTn>
                        </p:par>
                        <p:par>
                          <p:cTn id="8" fill="hold">
                            <p:stCondLst>
                              <p:cond delay="500"/>
                            </p:stCondLst>
                            <p:childTnLst>
                              <p:par>
                                <p:cTn id="9" presetID="22" presetClass="entr" presetSubtype="8" fill="hold" grpId="1" nodeType="afterEffect">
                                  <p:stCondLst>
                                    <p:cond delay="0"/>
                                  </p:stCondLst>
                                  <p:iterate>
                                    <p:tmAbs val="0"/>
                                  </p:iterate>
                                  <p:childTnLst>
                                    <p:set>
                                      <p:cBhvr>
                                        <p:cTn id="10" fill="hold"/>
                                        <p:tgtEl>
                                          <p:spTgt spid="494">
                                            <p:txEl>
                                              <p:pRg st="0" end="0"/>
                                            </p:txEl>
                                          </p:spTgt>
                                        </p:tgtEl>
                                        <p:attrNameLst>
                                          <p:attrName>style.visibility</p:attrName>
                                        </p:attrNameLst>
                                      </p:cBhvr>
                                      <p:to>
                                        <p:strVal val="visible"/>
                                      </p:to>
                                    </p:set>
                                    <p:animEffect transition="in" filter="wipe(left)">
                                      <p:cBhvr>
                                        <p:cTn id="11" dur="500"/>
                                        <p:tgtEl>
                                          <p:spTgt spid="494">
                                            <p:txEl>
                                              <p:pRg st="0" end="0"/>
                                            </p:txEl>
                                          </p:spTgt>
                                        </p:tgtEl>
                                      </p:cBhvr>
                                    </p:animEffect>
                                  </p:childTnLst>
                                </p:cTn>
                              </p:par>
                            </p:childTnLst>
                          </p:cTn>
                        </p:par>
                        <p:par>
                          <p:cTn id="12" fill="hold">
                            <p:stCondLst>
                              <p:cond delay="1000"/>
                            </p:stCondLst>
                            <p:childTnLst>
                              <p:par>
                                <p:cTn id="13" presetID="22" presetClass="entr" presetSubtype="8" fill="hold" grpId="1" nodeType="afterEffect">
                                  <p:stCondLst>
                                    <p:cond delay="0"/>
                                  </p:stCondLst>
                                  <p:iterate>
                                    <p:tmAbs val="0"/>
                                  </p:iterate>
                                  <p:childTnLst>
                                    <p:set>
                                      <p:cBhvr>
                                        <p:cTn id="14" fill="hold"/>
                                        <p:tgtEl>
                                          <p:spTgt spid="494">
                                            <p:txEl>
                                              <p:pRg st="1" end="1"/>
                                            </p:txEl>
                                          </p:spTgt>
                                        </p:tgtEl>
                                        <p:attrNameLst>
                                          <p:attrName>style.visibility</p:attrName>
                                        </p:attrNameLst>
                                      </p:cBhvr>
                                      <p:to>
                                        <p:strVal val="visible"/>
                                      </p:to>
                                    </p:set>
                                    <p:animEffect transition="in" filter="wipe(left)">
                                      <p:cBhvr>
                                        <p:cTn id="15" dur="500"/>
                                        <p:tgtEl>
                                          <p:spTgt spid="494">
                                            <p:txEl>
                                              <p:pRg st="1" end="1"/>
                                            </p:txEl>
                                          </p:spTgt>
                                        </p:tgtEl>
                                      </p:cBhvr>
                                    </p:animEffect>
                                  </p:childTnLst>
                                </p:cTn>
                              </p:par>
                            </p:childTnLst>
                          </p:cTn>
                        </p:par>
                        <p:par>
                          <p:cTn id="16" fill="hold">
                            <p:stCondLst>
                              <p:cond delay="1500"/>
                            </p:stCondLst>
                            <p:childTnLst>
                              <p:par>
                                <p:cTn id="17" presetID="22" presetClass="entr" presetSubtype="8" fill="hold" grpId="1" nodeType="afterEffect">
                                  <p:stCondLst>
                                    <p:cond delay="0"/>
                                  </p:stCondLst>
                                  <p:iterate>
                                    <p:tmAbs val="0"/>
                                  </p:iterate>
                                  <p:childTnLst>
                                    <p:set>
                                      <p:cBhvr>
                                        <p:cTn id="18" fill="hold"/>
                                        <p:tgtEl>
                                          <p:spTgt spid="494">
                                            <p:txEl>
                                              <p:pRg st="2" end="2"/>
                                            </p:txEl>
                                          </p:spTgt>
                                        </p:tgtEl>
                                        <p:attrNameLst>
                                          <p:attrName>style.visibility</p:attrName>
                                        </p:attrNameLst>
                                      </p:cBhvr>
                                      <p:to>
                                        <p:strVal val="visible"/>
                                      </p:to>
                                    </p:set>
                                    <p:animEffect transition="in" filter="wipe(left)">
                                      <p:cBhvr>
                                        <p:cTn id="19" dur="500"/>
                                        <p:tgtEl>
                                          <p:spTgt spid="494">
                                            <p:txEl>
                                              <p:pRg st="2" end="2"/>
                                            </p:txEl>
                                          </p:spTgt>
                                        </p:tgtEl>
                                      </p:cBhvr>
                                    </p:animEffect>
                                  </p:childTnLst>
                                </p:cTn>
                              </p:par>
                            </p:childTnLst>
                          </p:cTn>
                        </p:par>
                        <p:par>
                          <p:cTn id="20" fill="hold">
                            <p:stCondLst>
                              <p:cond delay="2000"/>
                            </p:stCondLst>
                            <p:childTnLst>
                              <p:par>
                                <p:cTn id="21" presetID="22" presetClass="entr" presetSubtype="8" fill="hold" grpId="1" nodeType="afterEffect">
                                  <p:stCondLst>
                                    <p:cond delay="0"/>
                                  </p:stCondLst>
                                  <p:iterate>
                                    <p:tmAbs val="0"/>
                                  </p:iterate>
                                  <p:childTnLst>
                                    <p:set>
                                      <p:cBhvr>
                                        <p:cTn id="22" fill="hold"/>
                                        <p:tgtEl>
                                          <p:spTgt spid="494">
                                            <p:txEl>
                                              <p:pRg st="3" end="3"/>
                                            </p:txEl>
                                          </p:spTgt>
                                        </p:tgtEl>
                                        <p:attrNameLst>
                                          <p:attrName>style.visibility</p:attrName>
                                        </p:attrNameLst>
                                      </p:cBhvr>
                                      <p:to>
                                        <p:strVal val="visible"/>
                                      </p:to>
                                    </p:set>
                                    <p:animEffect transition="in" filter="wipe(left)">
                                      <p:cBhvr>
                                        <p:cTn id="23" dur="500"/>
                                        <p:tgtEl>
                                          <p:spTgt spid="494">
                                            <p:txEl>
                                              <p:pRg st="3" end="3"/>
                                            </p:txEl>
                                          </p:spTgt>
                                        </p:tgtEl>
                                      </p:cBhvr>
                                    </p:animEffect>
                                  </p:childTnLst>
                                </p:cTn>
                              </p:par>
                            </p:childTnLst>
                          </p:cTn>
                        </p:par>
                        <p:par>
                          <p:cTn id="24" fill="hold">
                            <p:stCondLst>
                              <p:cond delay="2500"/>
                            </p:stCondLst>
                            <p:childTnLst>
                              <p:par>
                                <p:cTn id="25" presetID="22" presetClass="entr" presetSubtype="8" fill="hold" grpId="1" nodeType="afterEffect">
                                  <p:stCondLst>
                                    <p:cond delay="0"/>
                                  </p:stCondLst>
                                  <p:iterate>
                                    <p:tmAbs val="0"/>
                                  </p:iterate>
                                  <p:childTnLst>
                                    <p:set>
                                      <p:cBhvr>
                                        <p:cTn id="26" fill="hold"/>
                                        <p:tgtEl>
                                          <p:spTgt spid="494">
                                            <p:txEl>
                                              <p:pRg st="4" end="4"/>
                                            </p:txEl>
                                          </p:spTgt>
                                        </p:tgtEl>
                                        <p:attrNameLst>
                                          <p:attrName>style.visibility</p:attrName>
                                        </p:attrNameLst>
                                      </p:cBhvr>
                                      <p:to>
                                        <p:strVal val="visible"/>
                                      </p:to>
                                    </p:set>
                                    <p:animEffect transition="in" filter="wipe(left)">
                                      <p:cBhvr>
                                        <p:cTn id="27" dur="500"/>
                                        <p:tgtEl>
                                          <p:spTgt spid="494">
                                            <p:txEl>
                                              <p:pRg st="4" end="4"/>
                                            </p:txEl>
                                          </p:spTgt>
                                        </p:tgtEl>
                                      </p:cBhvr>
                                    </p:animEffect>
                                  </p:childTnLst>
                                </p:cTn>
                              </p:par>
                            </p:childTnLst>
                          </p:cTn>
                        </p:par>
                        <p:par>
                          <p:cTn id="28" fill="hold">
                            <p:stCondLst>
                              <p:cond delay="3000"/>
                            </p:stCondLst>
                            <p:childTnLst>
                              <p:par>
                                <p:cTn id="29" presetID="22" presetClass="entr" presetSubtype="8" fill="hold" grpId="1" nodeType="afterEffect">
                                  <p:stCondLst>
                                    <p:cond delay="0"/>
                                  </p:stCondLst>
                                  <p:iterate>
                                    <p:tmAbs val="0"/>
                                  </p:iterate>
                                  <p:childTnLst>
                                    <p:set>
                                      <p:cBhvr>
                                        <p:cTn id="30" fill="hold"/>
                                        <p:tgtEl>
                                          <p:spTgt spid="494">
                                            <p:txEl>
                                              <p:pRg st="5" end="5"/>
                                            </p:txEl>
                                          </p:spTgt>
                                        </p:tgtEl>
                                        <p:attrNameLst>
                                          <p:attrName>style.visibility</p:attrName>
                                        </p:attrNameLst>
                                      </p:cBhvr>
                                      <p:to>
                                        <p:strVal val="visible"/>
                                      </p:to>
                                    </p:set>
                                    <p:animEffect transition="in" filter="wipe(left)">
                                      <p:cBhvr>
                                        <p:cTn id="31" dur="500"/>
                                        <p:tgtEl>
                                          <p:spTgt spid="494">
                                            <p:txEl>
                                              <p:pRg st="5" end="5"/>
                                            </p:txEl>
                                          </p:spTgt>
                                        </p:tgtEl>
                                      </p:cBhvr>
                                    </p:animEffect>
                                  </p:childTnLst>
                                </p:cTn>
                              </p:par>
                            </p:childTnLst>
                          </p:cTn>
                        </p:par>
                        <p:par>
                          <p:cTn id="32" fill="hold">
                            <p:stCondLst>
                              <p:cond delay="3500"/>
                            </p:stCondLst>
                            <p:childTnLst>
                              <p:par>
                                <p:cTn id="33" presetID="22" presetClass="entr" presetSubtype="8" fill="hold" grpId="1" nodeType="afterEffect">
                                  <p:stCondLst>
                                    <p:cond delay="0"/>
                                  </p:stCondLst>
                                  <p:iterate>
                                    <p:tmAbs val="0"/>
                                  </p:iterate>
                                  <p:childTnLst>
                                    <p:set>
                                      <p:cBhvr>
                                        <p:cTn id="34" fill="hold"/>
                                        <p:tgtEl>
                                          <p:spTgt spid="494">
                                            <p:txEl>
                                              <p:pRg st="6" end="6"/>
                                            </p:txEl>
                                          </p:spTgt>
                                        </p:tgtEl>
                                        <p:attrNameLst>
                                          <p:attrName>style.visibility</p:attrName>
                                        </p:attrNameLst>
                                      </p:cBhvr>
                                      <p:to>
                                        <p:strVal val="visible"/>
                                      </p:to>
                                    </p:set>
                                    <p:animEffect transition="in" filter="wipe(left)">
                                      <p:cBhvr>
                                        <p:cTn id="35" dur="500"/>
                                        <p:tgtEl>
                                          <p:spTgt spid="494">
                                            <p:txEl>
                                              <p:pRg st="6" end="6"/>
                                            </p:txEl>
                                          </p:spTgt>
                                        </p:tgtEl>
                                      </p:cBhvr>
                                    </p:animEffect>
                                  </p:childTnLst>
                                </p:cTn>
                              </p:par>
                            </p:childTnLst>
                          </p:cTn>
                        </p:par>
                        <p:par>
                          <p:cTn id="36" fill="hold">
                            <p:stCondLst>
                              <p:cond delay="4000"/>
                            </p:stCondLst>
                            <p:childTnLst>
                              <p:par>
                                <p:cTn id="37" presetID="22" presetClass="entr" presetSubtype="8" fill="hold" grpId="1" nodeType="afterEffect">
                                  <p:stCondLst>
                                    <p:cond delay="0"/>
                                  </p:stCondLst>
                                  <p:iterate>
                                    <p:tmAbs val="0"/>
                                  </p:iterate>
                                  <p:childTnLst>
                                    <p:set>
                                      <p:cBhvr>
                                        <p:cTn id="38" fill="hold"/>
                                        <p:tgtEl>
                                          <p:spTgt spid="494">
                                            <p:txEl>
                                              <p:pRg st="7" end="7"/>
                                            </p:txEl>
                                          </p:spTgt>
                                        </p:tgtEl>
                                        <p:attrNameLst>
                                          <p:attrName>style.visibility</p:attrName>
                                        </p:attrNameLst>
                                      </p:cBhvr>
                                      <p:to>
                                        <p:strVal val="visible"/>
                                      </p:to>
                                    </p:set>
                                    <p:animEffect transition="in" filter="wipe(left)">
                                      <p:cBhvr>
                                        <p:cTn id="39" dur="500"/>
                                        <p:tgtEl>
                                          <p:spTgt spid="49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1" build="p" bldLvl="5"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vulnerabilities are quantified."/>
          <p:cNvSpPr txBox="1">
            <a:spLocks noGrp="1"/>
          </p:cNvSpPr>
          <p:nvPr>
            <p:ph type="body" idx="21"/>
          </p:nvPr>
        </p:nvSpPr>
        <p:spPr>
          <a:prstGeom prst="rect">
            <a:avLst/>
          </a:prstGeom>
        </p:spPr>
        <p:txBody>
          <a:bodyPr/>
          <a:lstStyle/>
          <a:p>
            <a:r>
              <a:t>vulnerabilities are quantified.</a:t>
            </a:r>
          </a:p>
        </p:txBody>
      </p:sp>
      <p:sp>
        <p:nvSpPr>
          <p:cNvPr id="498" name="STATIC ANALYSIS TOOL: FINDINGS"/>
          <p:cNvSpPr txBox="1">
            <a:spLocks noGrp="1"/>
          </p:cNvSpPr>
          <p:nvPr>
            <p:ph type="title"/>
          </p:nvPr>
        </p:nvSpPr>
        <p:spPr>
          <a:prstGeom prst="rect">
            <a:avLst/>
          </a:prstGeom>
        </p:spPr>
        <p:txBody>
          <a:bodyPr/>
          <a:lstStyle>
            <a:lvl1pPr defTabSz="467359">
              <a:spcBef>
                <a:spcPts val="2200"/>
              </a:spcBef>
              <a:defRPr sz="4800"/>
            </a:lvl1pPr>
          </a:lstStyle>
          <a:p>
            <a:r>
              <a:t>STATIC ANALYSIS TOOL: FINDINGS</a:t>
            </a:r>
          </a:p>
        </p:txBody>
      </p:sp>
      <p:sp>
        <p:nvSpPr>
          <p:cNvPr id="499" name="Double-click to edit"/>
          <p:cNvSpPr txBox="1">
            <a:spLocks noGrp="1"/>
          </p:cNvSpPr>
          <p:nvPr>
            <p:ph type="body" idx="1"/>
          </p:nvPr>
        </p:nvSpPr>
        <p:spPr>
          <a:prstGeom prst="rect">
            <a:avLst/>
          </a:prstGeom>
        </p:spPr>
        <p:txBody>
          <a:bodyPr/>
          <a:lstStyle/>
          <a:p>
            <a:endParaRPr/>
          </a:p>
        </p:txBody>
      </p:sp>
      <p:pic>
        <p:nvPicPr>
          <p:cNvPr id="500" name="mmo_table.png" descr="mmo_table.png"/>
          <p:cNvPicPr>
            <a:picLocks noChangeAspect="1"/>
          </p:cNvPicPr>
          <p:nvPr/>
        </p:nvPicPr>
        <p:blipFill>
          <a:blip r:embed="rId2"/>
          <a:stretch>
            <a:fillRect/>
          </a:stretch>
        </p:blipFill>
        <p:spPr>
          <a:xfrm>
            <a:off x="541882" y="2095885"/>
            <a:ext cx="16256499" cy="6770837"/>
          </a:xfrm>
          <a:prstGeom prst="rect">
            <a:avLst/>
          </a:prstGeom>
          <a:ln w="12700">
            <a:miter lim="400000"/>
          </a:ln>
        </p:spPr>
      </p:pic>
      <p:pic>
        <p:nvPicPr>
          <p:cNvPr id="501" name="Rounded Rectangle Rounded rectangle" descr="Rounded Rectangle Rounded rectangle"/>
          <p:cNvPicPr>
            <a:picLocks/>
          </p:cNvPicPr>
          <p:nvPr/>
        </p:nvPicPr>
        <p:blipFill>
          <a:blip r:embed="rId3"/>
          <a:stretch>
            <a:fillRect/>
          </a:stretch>
        </p:blipFill>
        <p:spPr>
          <a:xfrm>
            <a:off x="1415300" y="2893379"/>
            <a:ext cx="14901789" cy="710423"/>
          </a:xfrm>
          <a:prstGeom prst="rect">
            <a:avLst/>
          </a:prstGeom>
        </p:spPr>
      </p:pic>
      <p:sp>
        <p:nvSpPr>
          <p:cNvPr id="503" name="(a)"/>
          <p:cNvSpPr txBox="1"/>
          <p:nvPr/>
        </p:nvSpPr>
        <p:spPr>
          <a:xfrm>
            <a:off x="574530" y="2933972"/>
            <a:ext cx="584031" cy="629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400">
                <a:solidFill>
                  <a:schemeClr val="accent5">
                    <a:hueOff val="-180946"/>
                    <a:satOff val="-2351"/>
                    <a:lumOff val="-8716"/>
                  </a:schemeClr>
                </a:solidFill>
              </a:defRPr>
            </a:lvl1pPr>
          </a:lstStyle>
          <a:p>
            <a:r>
              <a:rPr sz="3200"/>
              <a:t>(a)</a:t>
            </a:r>
          </a:p>
        </p:txBody>
      </p:sp>
      <p:pic>
        <p:nvPicPr>
          <p:cNvPr id="504" name="Rounded Rectangle Rounded rectangle" descr="Rounded Rectangle Rounded rectangle"/>
          <p:cNvPicPr>
            <a:picLocks/>
          </p:cNvPicPr>
          <p:nvPr/>
        </p:nvPicPr>
        <p:blipFill>
          <a:blip r:embed="rId4"/>
          <a:stretch>
            <a:fillRect/>
          </a:stretch>
        </p:blipFill>
        <p:spPr>
          <a:xfrm>
            <a:off x="640571" y="3711945"/>
            <a:ext cx="15680080" cy="609620"/>
          </a:xfrm>
          <a:prstGeom prst="rect">
            <a:avLst/>
          </a:prstGeom>
        </p:spPr>
      </p:pic>
      <p:pic>
        <p:nvPicPr>
          <p:cNvPr id="506" name="Rounded Rectangle Rounded rectangle" descr="Rounded Rectangle Rounded rectangle"/>
          <p:cNvPicPr>
            <a:picLocks/>
          </p:cNvPicPr>
          <p:nvPr/>
        </p:nvPicPr>
        <p:blipFill>
          <a:blip r:embed="rId4"/>
          <a:stretch>
            <a:fillRect/>
          </a:stretch>
        </p:blipFill>
        <p:spPr>
          <a:xfrm>
            <a:off x="640571" y="5176494"/>
            <a:ext cx="15680080" cy="609620"/>
          </a:xfrm>
          <a:prstGeom prst="rect">
            <a:avLst/>
          </a:prstGeom>
        </p:spPr>
      </p:pic>
      <p:pic>
        <p:nvPicPr>
          <p:cNvPr id="508" name="Rounded Rectangle Rounded rectangle" descr="Rounded Rectangle Rounded rectangle"/>
          <p:cNvPicPr>
            <a:picLocks/>
          </p:cNvPicPr>
          <p:nvPr/>
        </p:nvPicPr>
        <p:blipFill>
          <a:blip r:embed="rId4"/>
          <a:stretch>
            <a:fillRect/>
          </a:stretch>
        </p:blipFill>
        <p:spPr>
          <a:xfrm>
            <a:off x="640571" y="7447316"/>
            <a:ext cx="15680080" cy="609620"/>
          </a:xfrm>
          <a:prstGeom prst="rect">
            <a:avLst/>
          </a:prstGeom>
        </p:spPr>
      </p:pic>
      <p:grpSp>
        <p:nvGrpSpPr>
          <p:cNvPr id="513" name="Group"/>
          <p:cNvGrpSpPr/>
          <p:nvPr/>
        </p:nvGrpSpPr>
        <p:grpSpPr>
          <a:xfrm>
            <a:off x="555428" y="3702136"/>
            <a:ext cx="603267" cy="4326499"/>
            <a:chOff x="0" y="24394"/>
            <a:chExt cx="452435" cy="3244774"/>
          </a:xfrm>
        </p:grpSpPr>
        <p:sp>
          <p:nvSpPr>
            <p:cNvPr id="510" name="(b)"/>
            <p:cNvSpPr txBox="1"/>
            <p:nvPr/>
          </p:nvSpPr>
          <p:spPr>
            <a:xfrm>
              <a:off x="0" y="24394"/>
              <a:ext cx="452435" cy="4719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numCol="1" anchor="ctr">
              <a:spAutoFit/>
            </a:bodyPr>
            <a:lstStyle>
              <a:lvl1pPr>
                <a:defRPr sz="2400">
                  <a:solidFill>
                    <a:schemeClr val="accent5">
                      <a:hueOff val="-180946"/>
                      <a:satOff val="-2351"/>
                      <a:lumOff val="-8716"/>
                    </a:schemeClr>
                  </a:solidFill>
                </a:defRPr>
              </a:lvl1pPr>
            </a:lstStyle>
            <a:p>
              <a:r>
                <a:rPr sz="3200"/>
                <a:t>(b)</a:t>
              </a:r>
            </a:p>
          </p:txBody>
        </p:sp>
        <p:sp>
          <p:nvSpPr>
            <p:cNvPr id="511" name="(b)"/>
            <p:cNvSpPr txBox="1"/>
            <p:nvPr/>
          </p:nvSpPr>
          <p:spPr>
            <a:xfrm>
              <a:off x="0" y="1122771"/>
              <a:ext cx="452435" cy="4719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numCol="1" anchor="ctr">
              <a:spAutoFit/>
            </a:bodyPr>
            <a:lstStyle>
              <a:lvl1pPr>
                <a:defRPr sz="2400">
                  <a:solidFill>
                    <a:schemeClr val="accent5">
                      <a:hueOff val="-180946"/>
                      <a:satOff val="-2351"/>
                      <a:lumOff val="-8716"/>
                    </a:schemeClr>
                  </a:solidFill>
                </a:defRPr>
              </a:lvl1pPr>
            </a:lstStyle>
            <a:p>
              <a:r>
                <a:rPr sz="3200"/>
                <a:t>(b)</a:t>
              </a:r>
            </a:p>
          </p:txBody>
        </p:sp>
        <p:sp>
          <p:nvSpPr>
            <p:cNvPr id="512" name="(b)"/>
            <p:cNvSpPr txBox="1"/>
            <p:nvPr/>
          </p:nvSpPr>
          <p:spPr>
            <a:xfrm>
              <a:off x="0" y="2797256"/>
              <a:ext cx="452435" cy="4719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numCol="1" anchor="ctr">
              <a:spAutoFit/>
            </a:bodyPr>
            <a:lstStyle>
              <a:lvl1pPr>
                <a:defRPr sz="2400">
                  <a:solidFill>
                    <a:schemeClr val="accent5">
                      <a:hueOff val="-180946"/>
                      <a:satOff val="-2351"/>
                      <a:lumOff val="-8716"/>
                    </a:schemeClr>
                  </a:solidFill>
                </a:defRPr>
              </a:lvl1pPr>
            </a:lstStyle>
            <a:p>
              <a:r>
                <a:rPr sz="3200"/>
                <a:t>(b)</a:t>
              </a:r>
            </a:p>
          </p:txBody>
        </p:sp>
      </p:grpSp>
      <p:pic>
        <p:nvPicPr>
          <p:cNvPr id="514" name="Rounded Rectangle Rounded rectangle" descr="Rounded Rectangle Rounded rectangle"/>
          <p:cNvPicPr>
            <a:picLocks/>
          </p:cNvPicPr>
          <p:nvPr/>
        </p:nvPicPr>
        <p:blipFill>
          <a:blip r:embed="rId4"/>
          <a:stretch>
            <a:fillRect/>
          </a:stretch>
        </p:blipFill>
        <p:spPr>
          <a:xfrm>
            <a:off x="513689" y="5930479"/>
            <a:ext cx="15680079" cy="609620"/>
          </a:xfrm>
          <a:prstGeom prst="rect">
            <a:avLst/>
          </a:prstGeom>
        </p:spPr>
      </p:pic>
      <p:sp>
        <p:nvSpPr>
          <p:cNvPr id="516" name="(a)"/>
          <p:cNvSpPr txBox="1"/>
          <p:nvPr/>
        </p:nvSpPr>
        <p:spPr>
          <a:xfrm>
            <a:off x="574530" y="5920671"/>
            <a:ext cx="584031" cy="629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400">
                <a:solidFill>
                  <a:schemeClr val="accent5">
                    <a:hueOff val="-180946"/>
                    <a:satOff val="-2351"/>
                    <a:lumOff val="-8716"/>
                  </a:schemeClr>
                </a:solidFill>
              </a:defRPr>
            </a:lvl1pPr>
          </a:lstStyle>
          <a:p>
            <a:r>
              <a:rPr sz="3200"/>
              <a:t>(a)</a:t>
            </a:r>
          </a:p>
        </p:txBody>
      </p:sp>
      <p:sp>
        <p:nvSpPr>
          <p:cNvPr id="517" name="(c)"/>
          <p:cNvSpPr txBox="1"/>
          <p:nvPr/>
        </p:nvSpPr>
        <p:spPr>
          <a:xfrm>
            <a:off x="574530" y="6673569"/>
            <a:ext cx="559986" cy="629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400">
                <a:solidFill>
                  <a:schemeClr val="accent5">
                    <a:hueOff val="-180946"/>
                    <a:satOff val="-2351"/>
                    <a:lumOff val="-8716"/>
                  </a:schemeClr>
                </a:solidFill>
              </a:defRPr>
            </a:lvl1pPr>
          </a:lstStyle>
          <a:p>
            <a:r>
              <a:rPr sz="3200"/>
              <a:t>(c)</a:t>
            </a:r>
          </a:p>
        </p:txBody>
      </p:sp>
      <p:pic>
        <p:nvPicPr>
          <p:cNvPr id="518" name="Rounded Rectangle Rounded rectangle" descr="Rounded Rectangle Rounded rectangle"/>
          <p:cNvPicPr>
            <a:picLocks/>
          </p:cNvPicPr>
          <p:nvPr/>
        </p:nvPicPr>
        <p:blipFill>
          <a:blip r:embed="rId4"/>
          <a:stretch>
            <a:fillRect/>
          </a:stretch>
        </p:blipFill>
        <p:spPr>
          <a:xfrm>
            <a:off x="513689" y="6725712"/>
            <a:ext cx="15680079" cy="609620"/>
          </a:xfrm>
          <a:prstGeom prst="rect">
            <a:avLst/>
          </a:prstGeom>
        </p:spPr>
      </p:pic>
      <p:sp>
        <p:nvSpPr>
          <p:cNvPr id="520" name="~76% of drivers exposed"/>
          <p:cNvSpPr txBox="1"/>
          <p:nvPr/>
        </p:nvSpPr>
        <p:spPr>
          <a:xfrm>
            <a:off x="2932896" y="8986883"/>
            <a:ext cx="3527145" cy="547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a:solidFill>
                  <a:schemeClr val="accent3">
                    <a:hueOff val="1279411"/>
                    <a:satOff val="-9468"/>
                    <a:lumOff val="-15294"/>
                  </a:schemeClr>
                </a:solidFill>
              </a:defRPr>
            </a:lvl1pPr>
          </a:lstStyle>
          <a:p>
            <a:r>
              <a:rPr sz="2667" dirty="0"/>
              <a:t>~76% of drivers exposed</a:t>
            </a:r>
          </a:p>
        </p:txBody>
      </p:sp>
      <p:sp>
        <p:nvSpPr>
          <p:cNvPr id="521" name="~62% of drivers exposed due to OS design choices"/>
          <p:cNvSpPr txBox="1"/>
          <p:nvPr/>
        </p:nvSpPr>
        <p:spPr>
          <a:xfrm>
            <a:off x="8120197" y="8960043"/>
            <a:ext cx="7050545" cy="547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a:solidFill>
                  <a:schemeClr val="accent3">
                    <a:hueOff val="1279411"/>
                    <a:satOff val="-9468"/>
                    <a:lumOff val="-15294"/>
                  </a:schemeClr>
                </a:solidFill>
              </a:defRPr>
            </a:lvl1pPr>
          </a:lstStyle>
          <a:p>
            <a:r>
              <a:rPr sz="2667" dirty="0"/>
              <a:t>~62% of drivers exposed due to OS design choices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01"/>
                                        </p:tgtEl>
                                        <p:attrNameLst>
                                          <p:attrName>style.visibility</p:attrName>
                                        </p:attrNameLst>
                                      </p:cBhvr>
                                      <p:to>
                                        <p:strVal val="visible"/>
                                      </p:to>
                                    </p:set>
                                    <p:animEffect transition="in" filter="wipe(left)">
                                      <p:cBhvr>
                                        <p:cTn id="7" dur="500"/>
                                        <p:tgtEl>
                                          <p:spTgt spid="50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5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504"/>
                                        </p:tgtEl>
                                        <p:attrNameLst>
                                          <p:attrName>style.visibility</p:attrName>
                                        </p:attrNameLst>
                                      </p:cBhvr>
                                      <p:to>
                                        <p:strVal val="visible"/>
                                      </p:to>
                                    </p:set>
                                    <p:animEffect transition="in" filter="wipe(left)">
                                      <p:cBhvr>
                                        <p:cTn id="16" dur="500"/>
                                        <p:tgtEl>
                                          <p:spTgt spid="504"/>
                                        </p:tgtEl>
                                      </p:cBhvr>
                                    </p:animEffect>
                                  </p:childTnLst>
                                </p:cTn>
                              </p:par>
                            </p:childTnLst>
                          </p:cTn>
                        </p:par>
                        <p:par>
                          <p:cTn id="17" fill="hold">
                            <p:stCondLst>
                              <p:cond delay="500"/>
                            </p:stCondLst>
                            <p:childTnLst>
                              <p:par>
                                <p:cTn id="18" presetID="22" presetClass="exit" presetSubtype="8" fill="hold" grpId="4" nodeType="afterEffect">
                                  <p:stCondLst>
                                    <p:cond delay="0"/>
                                  </p:stCondLst>
                                  <p:iterate>
                                    <p:tmAbs val="0"/>
                                  </p:iterate>
                                  <p:childTnLst>
                                    <p:animEffect transition="out" filter="wipe(left)">
                                      <p:cBhvr>
                                        <p:cTn id="19" dur="500" fill="hold"/>
                                        <p:tgtEl>
                                          <p:spTgt spid="501"/>
                                        </p:tgtEl>
                                      </p:cBhvr>
                                    </p:animEffect>
                                    <p:set>
                                      <p:cBhvr>
                                        <p:cTn id="20" fill="hold">
                                          <p:stCondLst>
                                            <p:cond delay="499"/>
                                          </p:stCondLst>
                                        </p:cTn>
                                        <p:tgtEl>
                                          <p:spTgt spid="50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5" nodeType="clickEffect">
                                  <p:stCondLst>
                                    <p:cond delay="0"/>
                                  </p:stCondLst>
                                  <p:iterate>
                                    <p:tmAbs val="0"/>
                                  </p:iterate>
                                  <p:childTnLst>
                                    <p:set>
                                      <p:cBhvr>
                                        <p:cTn id="24" fill="hold"/>
                                        <p:tgtEl>
                                          <p:spTgt spid="506"/>
                                        </p:tgtEl>
                                        <p:attrNameLst>
                                          <p:attrName>style.visibility</p:attrName>
                                        </p:attrNameLst>
                                      </p:cBhvr>
                                      <p:to>
                                        <p:strVal val="visible"/>
                                      </p:to>
                                    </p:set>
                                    <p:animEffect transition="in" filter="wipe(left)">
                                      <p:cBhvr>
                                        <p:cTn id="25" dur="500"/>
                                        <p:tgtEl>
                                          <p:spTgt spid="50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6" nodeType="clickEffect">
                                  <p:stCondLst>
                                    <p:cond delay="0"/>
                                  </p:stCondLst>
                                  <p:iterate>
                                    <p:tmAbs val="0"/>
                                  </p:iterate>
                                  <p:childTnLst>
                                    <p:set>
                                      <p:cBhvr>
                                        <p:cTn id="29" fill="hold"/>
                                        <p:tgtEl>
                                          <p:spTgt spid="508"/>
                                        </p:tgtEl>
                                        <p:attrNameLst>
                                          <p:attrName>style.visibility</p:attrName>
                                        </p:attrNameLst>
                                      </p:cBhvr>
                                      <p:to>
                                        <p:strVal val="visible"/>
                                      </p:to>
                                    </p:set>
                                    <p:animEffect transition="in" filter="wipe(left)">
                                      <p:cBhvr>
                                        <p:cTn id="30" dur="500"/>
                                        <p:tgtEl>
                                          <p:spTgt spid="50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7" nodeType="clickEffect">
                                  <p:stCondLst>
                                    <p:cond delay="0"/>
                                  </p:stCondLst>
                                  <p:iterate>
                                    <p:tmAbs val="0"/>
                                  </p:iterate>
                                  <p:childTnLst>
                                    <p:set>
                                      <p:cBhvr>
                                        <p:cTn id="34" fill="hold"/>
                                        <p:tgtEl>
                                          <p:spTgt spid="5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xit" presetSubtype="8" fill="hold" grpId="8" nodeType="clickEffect">
                                  <p:stCondLst>
                                    <p:cond delay="0"/>
                                  </p:stCondLst>
                                  <p:iterate>
                                    <p:tmAbs val="0"/>
                                  </p:iterate>
                                  <p:childTnLst>
                                    <p:animEffect transition="out" filter="wipe(left)">
                                      <p:cBhvr>
                                        <p:cTn id="38" dur="500" fill="hold"/>
                                        <p:tgtEl>
                                          <p:spTgt spid="504"/>
                                        </p:tgtEl>
                                      </p:cBhvr>
                                    </p:animEffect>
                                    <p:set>
                                      <p:cBhvr>
                                        <p:cTn id="39" fill="hold">
                                          <p:stCondLst>
                                            <p:cond delay="499"/>
                                          </p:stCondLst>
                                        </p:cTn>
                                        <p:tgtEl>
                                          <p:spTgt spid="504"/>
                                        </p:tgtEl>
                                        <p:attrNameLst>
                                          <p:attrName>style.visibility</p:attrName>
                                        </p:attrNameLst>
                                      </p:cBhvr>
                                      <p:to>
                                        <p:strVal val="hidden"/>
                                      </p:to>
                                    </p:set>
                                  </p:childTnLst>
                                </p:cTn>
                              </p:par>
                            </p:childTnLst>
                          </p:cTn>
                        </p:par>
                        <p:par>
                          <p:cTn id="40" fill="hold">
                            <p:stCondLst>
                              <p:cond delay="500"/>
                            </p:stCondLst>
                            <p:childTnLst>
                              <p:par>
                                <p:cTn id="41" presetID="22" presetClass="exit" presetSubtype="8" fill="hold" grpId="9" nodeType="afterEffect">
                                  <p:stCondLst>
                                    <p:cond delay="0"/>
                                  </p:stCondLst>
                                  <p:iterate>
                                    <p:tmAbs val="0"/>
                                  </p:iterate>
                                  <p:childTnLst>
                                    <p:animEffect transition="out" filter="wipe(left)">
                                      <p:cBhvr>
                                        <p:cTn id="42" dur="500" fill="hold"/>
                                        <p:tgtEl>
                                          <p:spTgt spid="506"/>
                                        </p:tgtEl>
                                      </p:cBhvr>
                                    </p:animEffect>
                                    <p:set>
                                      <p:cBhvr>
                                        <p:cTn id="43" fill="hold">
                                          <p:stCondLst>
                                            <p:cond delay="499"/>
                                          </p:stCondLst>
                                        </p:cTn>
                                        <p:tgtEl>
                                          <p:spTgt spid="506"/>
                                        </p:tgtEl>
                                        <p:attrNameLst>
                                          <p:attrName>style.visibility</p:attrName>
                                        </p:attrNameLst>
                                      </p:cBhvr>
                                      <p:to>
                                        <p:strVal val="hidden"/>
                                      </p:to>
                                    </p:set>
                                  </p:childTnLst>
                                </p:cTn>
                              </p:par>
                            </p:childTnLst>
                          </p:cTn>
                        </p:par>
                        <p:par>
                          <p:cTn id="44" fill="hold">
                            <p:stCondLst>
                              <p:cond delay="1000"/>
                            </p:stCondLst>
                            <p:childTnLst>
                              <p:par>
                                <p:cTn id="45" presetID="22" presetClass="exit" presetSubtype="8" fill="hold" grpId="10" nodeType="afterEffect">
                                  <p:stCondLst>
                                    <p:cond delay="0"/>
                                  </p:stCondLst>
                                  <p:iterate>
                                    <p:tmAbs val="0"/>
                                  </p:iterate>
                                  <p:childTnLst>
                                    <p:animEffect transition="out" filter="wipe(left)">
                                      <p:cBhvr>
                                        <p:cTn id="46" dur="500" fill="hold"/>
                                        <p:tgtEl>
                                          <p:spTgt spid="508"/>
                                        </p:tgtEl>
                                      </p:cBhvr>
                                    </p:animEffect>
                                    <p:set>
                                      <p:cBhvr>
                                        <p:cTn id="47" fill="hold">
                                          <p:stCondLst>
                                            <p:cond delay="499"/>
                                          </p:stCondLst>
                                        </p:cTn>
                                        <p:tgtEl>
                                          <p:spTgt spid="50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11" nodeType="clickEffect">
                                  <p:stCondLst>
                                    <p:cond delay="0"/>
                                  </p:stCondLst>
                                  <p:iterate>
                                    <p:tmAbs val="0"/>
                                  </p:iterate>
                                  <p:childTnLst>
                                    <p:set>
                                      <p:cBhvr>
                                        <p:cTn id="51" fill="hold"/>
                                        <p:tgtEl>
                                          <p:spTgt spid="514"/>
                                        </p:tgtEl>
                                        <p:attrNameLst>
                                          <p:attrName>style.visibility</p:attrName>
                                        </p:attrNameLst>
                                      </p:cBhvr>
                                      <p:to>
                                        <p:strVal val="visible"/>
                                      </p:to>
                                    </p:set>
                                    <p:animEffect transition="in" filter="wipe(left)">
                                      <p:cBhvr>
                                        <p:cTn id="52" dur="500"/>
                                        <p:tgtEl>
                                          <p:spTgt spid="51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2" nodeType="clickEffect">
                                  <p:stCondLst>
                                    <p:cond delay="0"/>
                                  </p:stCondLst>
                                  <p:iterate>
                                    <p:tmAbs val="0"/>
                                  </p:iterate>
                                  <p:childTnLst>
                                    <p:set>
                                      <p:cBhvr>
                                        <p:cTn id="56" fill="hold"/>
                                        <p:tgtEl>
                                          <p:spTgt spid="516"/>
                                        </p:tgtEl>
                                        <p:attrNameLst>
                                          <p:attrName>style.visibility</p:attrName>
                                        </p:attrNameLst>
                                      </p:cBhvr>
                                      <p:to>
                                        <p:strVal val="visible"/>
                                      </p:to>
                                    </p:set>
                                  </p:childTnLst>
                                </p:cTn>
                              </p:par>
                            </p:childTnLst>
                          </p:cTn>
                        </p:par>
                        <p:par>
                          <p:cTn id="57" fill="hold">
                            <p:stCondLst>
                              <p:cond delay="0"/>
                            </p:stCondLst>
                            <p:childTnLst>
                              <p:par>
                                <p:cTn id="58" presetID="22" presetClass="exit" presetSubtype="8" fill="hold" grpId="13" nodeType="afterEffect">
                                  <p:stCondLst>
                                    <p:cond delay="0"/>
                                  </p:stCondLst>
                                  <p:iterate>
                                    <p:tmAbs val="0"/>
                                  </p:iterate>
                                  <p:childTnLst>
                                    <p:animEffect transition="out" filter="wipe(left)">
                                      <p:cBhvr>
                                        <p:cTn id="59" dur="500" fill="hold"/>
                                        <p:tgtEl>
                                          <p:spTgt spid="514"/>
                                        </p:tgtEl>
                                      </p:cBhvr>
                                    </p:animEffect>
                                    <p:set>
                                      <p:cBhvr>
                                        <p:cTn id="60" fill="hold">
                                          <p:stCondLst>
                                            <p:cond delay="499"/>
                                          </p:stCondLst>
                                        </p:cTn>
                                        <p:tgtEl>
                                          <p:spTgt spid="51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14" nodeType="clickEffect">
                                  <p:stCondLst>
                                    <p:cond delay="0"/>
                                  </p:stCondLst>
                                  <p:iterate>
                                    <p:tmAbs val="0"/>
                                  </p:iterate>
                                  <p:childTnLst>
                                    <p:set>
                                      <p:cBhvr>
                                        <p:cTn id="64" fill="hold"/>
                                        <p:tgtEl>
                                          <p:spTgt spid="518"/>
                                        </p:tgtEl>
                                        <p:attrNameLst>
                                          <p:attrName>style.visibility</p:attrName>
                                        </p:attrNameLst>
                                      </p:cBhvr>
                                      <p:to>
                                        <p:strVal val="visible"/>
                                      </p:to>
                                    </p:set>
                                    <p:animEffect transition="in" filter="wipe(left)">
                                      <p:cBhvr>
                                        <p:cTn id="65" dur="500"/>
                                        <p:tgtEl>
                                          <p:spTgt spid="51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15" nodeType="clickEffect">
                                  <p:stCondLst>
                                    <p:cond delay="0"/>
                                  </p:stCondLst>
                                  <p:iterate>
                                    <p:tmAbs val="0"/>
                                  </p:iterate>
                                  <p:childTnLst>
                                    <p:set>
                                      <p:cBhvr>
                                        <p:cTn id="69" fill="hold"/>
                                        <p:tgtEl>
                                          <p:spTgt spid="517"/>
                                        </p:tgtEl>
                                        <p:attrNameLst>
                                          <p:attrName>style.visibility</p:attrName>
                                        </p:attrNameLst>
                                      </p:cBhvr>
                                      <p:to>
                                        <p:strVal val="visible"/>
                                      </p:to>
                                    </p:set>
                                  </p:childTnLst>
                                </p:cTn>
                              </p:par>
                            </p:childTnLst>
                          </p:cTn>
                        </p:par>
                        <p:par>
                          <p:cTn id="70" fill="hold">
                            <p:stCondLst>
                              <p:cond delay="0"/>
                            </p:stCondLst>
                            <p:childTnLst>
                              <p:par>
                                <p:cTn id="71" presetID="22" presetClass="exit" presetSubtype="8" fill="hold" grpId="16" nodeType="afterEffect">
                                  <p:stCondLst>
                                    <p:cond delay="0"/>
                                  </p:stCondLst>
                                  <p:iterate>
                                    <p:tmAbs val="0"/>
                                  </p:iterate>
                                  <p:childTnLst>
                                    <p:animEffect transition="out" filter="wipe(left)">
                                      <p:cBhvr>
                                        <p:cTn id="72" dur="500" fill="hold"/>
                                        <p:tgtEl>
                                          <p:spTgt spid="518"/>
                                        </p:tgtEl>
                                      </p:cBhvr>
                                    </p:animEffect>
                                    <p:set>
                                      <p:cBhvr>
                                        <p:cTn id="73" fill="hold">
                                          <p:stCondLst>
                                            <p:cond delay="499"/>
                                          </p:stCondLst>
                                        </p:cTn>
                                        <p:tgtEl>
                                          <p:spTgt spid="518"/>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17" nodeType="clickEffect">
                                  <p:stCondLst>
                                    <p:cond delay="0"/>
                                  </p:stCondLst>
                                  <p:iterate>
                                    <p:tmAbs val="0"/>
                                  </p:iterate>
                                  <p:childTnLst>
                                    <p:set>
                                      <p:cBhvr>
                                        <p:cTn id="77" fill="hold"/>
                                        <p:tgtEl>
                                          <p:spTgt spid="520"/>
                                        </p:tgtEl>
                                        <p:attrNameLst>
                                          <p:attrName>style.visibility</p:attrName>
                                        </p:attrNameLst>
                                      </p:cBhvr>
                                      <p:to>
                                        <p:strVal val="visible"/>
                                      </p:to>
                                    </p:set>
                                    <p:animEffect transition="in" filter="wipe(left)">
                                      <p:cBhvr>
                                        <p:cTn id="78" dur="500"/>
                                        <p:tgtEl>
                                          <p:spTgt spid="52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18" nodeType="clickEffect">
                                  <p:stCondLst>
                                    <p:cond delay="0"/>
                                  </p:stCondLst>
                                  <p:iterate>
                                    <p:tmAbs val="0"/>
                                  </p:iterate>
                                  <p:childTnLst>
                                    <p:set>
                                      <p:cBhvr>
                                        <p:cTn id="82" fill="hold"/>
                                        <p:tgtEl>
                                          <p:spTgt spid="521"/>
                                        </p:tgtEl>
                                        <p:attrNameLst>
                                          <p:attrName>style.visibility</p:attrName>
                                        </p:attrNameLst>
                                      </p:cBhvr>
                                      <p:to>
                                        <p:strVal val="visible"/>
                                      </p:to>
                                    </p:set>
                                    <p:animEffect transition="in" filter="wipe(left)">
                                      <p:cBhvr>
                                        <p:cTn id="83" dur="5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1" animBg="1" advAuto="0"/>
      <p:bldP spid="501" grpId="4" animBg="1" advAuto="0"/>
      <p:bldP spid="503" grpId="2" animBg="1" advAuto="0"/>
      <p:bldP spid="504" grpId="3" animBg="1" advAuto="0"/>
      <p:bldP spid="504" grpId="8" animBg="1" advAuto="0"/>
      <p:bldP spid="506" grpId="5" animBg="1" advAuto="0"/>
      <p:bldP spid="506" grpId="9" animBg="1" advAuto="0"/>
      <p:bldP spid="508" grpId="6" animBg="1" advAuto="0"/>
      <p:bldP spid="508" grpId="10" animBg="1" advAuto="0"/>
      <p:bldP spid="513" grpId="7" animBg="1" advAuto="0"/>
      <p:bldP spid="514" grpId="11" animBg="1" advAuto="0"/>
      <p:bldP spid="514" grpId="13" animBg="1" advAuto="0"/>
      <p:bldP spid="516" grpId="12" animBg="1" advAuto="0"/>
      <p:bldP spid="517" grpId="15" animBg="1" advAuto="0"/>
      <p:bldP spid="518" grpId="14" animBg="1" advAuto="0"/>
      <p:bldP spid="518" grpId="16" animBg="1" advAuto="0"/>
      <p:bldP spid="520" grpId="17" animBg="1" advAuto="0"/>
      <p:bldP spid="521" grpId="18"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Cointributions"/>
          <p:cNvSpPr txBox="1">
            <a:spLocks noGrp="1"/>
          </p:cNvSpPr>
          <p:nvPr>
            <p:ph type="body" idx="21"/>
          </p:nvPr>
        </p:nvSpPr>
        <p:spPr>
          <a:prstGeom prst="rect">
            <a:avLst/>
          </a:prstGeom>
        </p:spPr>
        <p:txBody>
          <a:bodyPr/>
          <a:lstStyle/>
          <a:p>
            <a:r>
              <a:t>Cointributions</a:t>
            </a:r>
          </a:p>
        </p:txBody>
      </p:sp>
      <p:sp>
        <p:nvSpPr>
          <p:cNvPr id="525" name="challenges"/>
          <p:cNvSpPr txBox="1">
            <a:spLocks noGrp="1"/>
          </p:cNvSpPr>
          <p:nvPr>
            <p:ph type="title"/>
          </p:nvPr>
        </p:nvSpPr>
        <p:spPr>
          <a:prstGeom prst="rect">
            <a:avLst/>
          </a:prstGeom>
        </p:spPr>
        <p:txBody>
          <a:bodyPr/>
          <a:lstStyle>
            <a:lvl1pPr defTabSz="467359">
              <a:spcBef>
                <a:spcPts val="2200"/>
              </a:spcBef>
              <a:defRPr sz="4800"/>
            </a:lvl1pPr>
          </a:lstStyle>
          <a:p>
            <a:r>
              <a:t>challenges</a:t>
            </a:r>
          </a:p>
        </p:txBody>
      </p:sp>
      <p:sp>
        <p:nvSpPr>
          <p:cNvPr id="526" name="We present a structured way to reason about DMA vulnerabilities.…"/>
          <p:cNvSpPr txBox="1">
            <a:spLocks noGrp="1"/>
          </p:cNvSpPr>
          <p:nvPr>
            <p:ph type="body" idx="1"/>
          </p:nvPr>
        </p:nvSpPr>
        <p:spPr>
          <a:prstGeom prst="rect">
            <a:avLst/>
          </a:prstGeom>
        </p:spPr>
        <p:txBody>
          <a:bodyPr>
            <a:normAutofit lnSpcReduction="10000"/>
          </a:bodyPr>
          <a:lstStyle/>
          <a:p>
            <a:pPr marL="877189" lvl="1" indent="-438594" defTabSz="576439">
              <a:spcBef>
                <a:spcPts val="2667"/>
              </a:spcBef>
              <a:defRPr sz="2516"/>
            </a:pPr>
            <a:r>
              <a:rPr>
                <a:solidFill>
                  <a:schemeClr val="accent3">
                    <a:hueOff val="1971429"/>
                    <a:satOff val="-6114"/>
                    <a:lumOff val="-25490"/>
                  </a:schemeClr>
                </a:solidFill>
              </a:rPr>
              <a:t>We present a structured way to reason about DMA vulnerabilities.</a:t>
            </a:r>
            <a:r>
              <a:t> </a:t>
            </a:r>
          </a:p>
          <a:p>
            <a:pPr marL="1315786" lvl="2" indent="-438594" defTabSz="576439">
              <a:spcBef>
                <a:spcPts val="2667"/>
              </a:spcBef>
              <a:defRPr sz="2516">
                <a:solidFill>
                  <a:schemeClr val="accent3">
                    <a:hueOff val="1279411"/>
                    <a:satOff val="-9468"/>
                    <a:lumOff val="-15294"/>
                  </a:schemeClr>
                </a:solidFill>
              </a:defRPr>
            </a:pPr>
            <a:r>
              <a:t>Sub-page vulnerability Characterization.</a:t>
            </a:r>
          </a:p>
          <a:p>
            <a:pPr marL="1315786" lvl="2" indent="-438594" defTabSz="576439">
              <a:spcBef>
                <a:spcPts val="2667"/>
              </a:spcBef>
              <a:defRPr sz="2516">
                <a:solidFill>
                  <a:schemeClr val="accent3">
                    <a:hueOff val="1279411"/>
                    <a:satOff val="-9468"/>
                    <a:lumOff val="-15294"/>
                  </a:schemeClr>
                </a:solidFill>
              </a:defRPr>
            </a:pPr>
            <a:r>
              <a:t>MMO.</a:t>
            </a:r>
          </a:p>
          <a:p>
            <a:pPr marL="877189" lvl="1" indent="-438594" defTabSz="576439">
              <a:spcBef>
                <a:spcPts val="2667"/>
              </a:spcBef>
              <a:defRPr sz="2516">
                <a:solidFill>
                  <a:schemeClr val="accent3">
                    <a:hueOff val="1279411"/>
                    <a:satOff val="-9468"/>
                    <a:lumOff val="-15294"/>
                  </a:schemeClr>
                </a:solidFill>
              </a:defRPr>
            </a:pPr>
            <a:r>
              <a:t>Structured way of detecting vulnerabilities.</a:t>
            </a:r>
          </a:p>
          <a:p>
            <a:pPr marL="1315786" lvl="2" indent="-438594" defTabSz="576439">
              <a:spcBef>
                <a:spcPts val="2667"/>
              </a:spcBef>
              <a:defRPr sz="2516">
                <a:solidFill>
                  <a:schemeClr val="accent3">
                    <a:hueOff val="1279411"/>
                    <a:satOff val="-9468"/>
                    <a:lumOff val="-15294"/>
                  </a:schemeClr>
                </a:solidFill>
              </a:defRPr>
            </a:pPr>
            <a:r>
              <a:t>Static Analysis</a:t>
            </a:r>
          </a:p>
          <a:p>
            <a:pPr marL="1315786" lvl="2" indent="-438594" defTabSz="576439">
              <a:spcBef>
                <a:spcPts val="2667"/>
              </a:spcBef>
              <a:defRPr sz="2516">
                <a:solidFill>
                  <a:schemeClr val="accent3">
                    <a:hueOff val="1279411"/>
                    <a:satOff val="-9468"/>
                    <a:lumOff val="-15294"/>
                  </a:schemeClr>
                </a:solidFill>
              </a:defRPr>
            </a:pPr>
            <a:r>
              <a:t>Dynamic Analysis </a:t>
            </a:r>
          </a:p>
          <a:p>
            <a:pPr marL="877189" lvl="1" indent="-438594" defTabSz="576439">
              <a:spcBef>
                <a:spcPts val="2667"/>
              </a:spcBef>
              <a:defRPr sz="2516">
                <a:solidFill>
                  <a:schemeClr val="accent3">
                    <a:hueOff val="1279411"/>
                    <a:satOff val="-9468"/>
                    <a:lumOff val="-15294"/>
                  </a:schemeClr>
                </a:solidFill>
              </a:defRPr>
            </a:pPr>
            <a:r>
              <a:t>DMA Vulnerabilities are quantified.</a:t>
            </a:r>
          </a:p>
          <a:p>
            <a:pPr marL="1315786" lvl="2" indent="-438594" defTabSz="576439">
              <a:spcBef>
                <a:spcPts val="2667"/>
              </a:spcBef>
              <a:defRPr sz="2516">
                <a:solidFill>
                  <a:schemeClr val="accent3">
                    <a:hueOff val="1279411"/>
                    <a:satOff val="-9468"/>
                    <a:lumOff val="-15294"/>
                  </a:schemeClr>
                </a:solidFill>
              </a:defRPr>
            </a:pPr>
            <a:r>
              <a:t>Linux Kernel 5.0 DMA vulnerability analysis</a:t>
            </a:r>
          </a:p>
          <a:p>
            <a:pPr marL="877189" lvl="1" indent="-438594" defTabSz="576439">
              <a:spcBef>
                <a:spcPts val="2667"/>
              </a:spcBef>
              <a:defRPr sz="2516">
                <a:solidFill>
                  <a:schemeClr val="accent4">
                    <a:hueOff val="-667846"/>
                    <a:satOff val="2144"/>
                    <a:lumOff val="-5984"/>
                  </a:schemeClr>
                </a:solidFill>
              </a:defRPr>
            </a:pPr>
            <a:r>
              <a:t>DMA attacks are not well understood.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26">
                                            <p:bg/>
                                          </p:spTgt>
                                        </p:tgtEl>
                                        <p:attrNameLst>
                                          <p:attrName>style.visibility</p:attrName>
                                        </p:attrNameLst>
                                      </p:cBhvr>
                                      <p:to>
                                        <p:strVal val="visible"/>
                                      </p:to>
                                    </p:set>
                                    <p:animEffect transition="in" filter="wipe(left)">
                                      <p:cBhvr>
                                        <p:cTn id="7" dur="500"/>
                                        <p:tgtEl>
                                          <p:spTgt spid="526">
                                            <p:bg/>
                                          </p:spTgt>
                                        </p:tgtEl>
                                      </p:cBhvr>
                                    </p:animEffect>
                                  </p:childTnLst>
                                </p:cTn>
                              </p:par>
                            </p:childTnLst>
                          </p:cTn>
                        </p:par>
                        <p:par>
                          <p:cTn id="8" fill="hold">
                            <p:stCondLst>
                              <p:cond delay="500"/>
                            </p:stCondLst>
                            <p:childTnLst>
                              <p:par>
                                <p:cTn id="9" presetID="22" presetClass="entr" presetSubtype="8" fill="hold" grpId="1" nodeType="afterEffect">
                                  <p:stCondLst>
                                    <p:cond delay="0"/>
                                  </p:stCondLst>
                                  <p:iterate>
                                    <p:tmAbs val="0"/>
                                  </p:iterate>
                                  <p:childTnLst>
                                    <p:set>
                                      <p:cBhvr>
                                        <p:cTn id="10" fill="hold"/>
                                        <p:tgtEl>
                                          <p:spTgt spid="526">
                                            <p:txEl>
                                              <p:pRg st="0" end="0"/>
                                            </p:txEl>
                                          </p:spTgt>
                                        </p:tgtEl>
                                        <p:attrNameLst>
                                          <p:attrName>style.visibility</p:attrName>
                                        </p:attrNameLst>
                                      </p:cBhvr>
                                      <p:to>
                                        <p:strVal val="visible"/>
                                      </p:to>
                                    </p:set>
                                    <p:animEffect transition="in" filter="wipe(left)">
                                      <p:cBhvr>
                                        <p:cTn id="11" dur="500"/>
                                        <p:tgtEl>
                                          <p:spTgt spid="526">
                                            <p:txEl>
                                              <p:pRg st="0" end="0"/>
                                            </p:txEl>
                                          </p:spTgt>
                                        </p:tgtEl>
                                      </p:cBhvr>
                                    </p:animEffect>
                                  </p:childTnLst>
                                </p:cTn>
                              </p:par>
                            </p:childTnLst>
                          </p:cTn>
                        </p:par>
                        <p:par>
                          <p:cTn id="12" fill="hold">
                            <p:stCondLst>
                              <p:cond delay="1000"/>
                            </p:stCondLst>
                            <p:childTnLst>
                              <p:par>
                                <p:cTn id="13" presetID="22" presetClass="entr" presetSubtype="8" fill="hold" grpId="1" nodeType="afterEffect">
                                  <p:stCondLst>
                                    <p:cond delay="0"/>
                                  </p:stCondLst>
                                  <p:iterate>
                                    <p:tmAbs val="0"/>
                                  </p:iterate>
                                  <p:childTnLst>
                                    <p:set>
                                      <p:cBhvr>
                                        <p:cTn id="14" fill="hold"/>
                                        <p:tgtEl>
                                          <p:spTgt spid="526">
                                            <p:txEl>
                                              <p:pRg st="1" end="1"/>
                                            </p:txEl>
                                          </p:spTgt>
                                        </p:tgtEl>
                                        <p:attrNameLst>
                                          <p:attrName>style.visibility</p:attrName>
                                        </p:attrNameLst>
                                      </p:cBhvr>
                                      <p:to>
                                        <p:strVal val="visible"/>
                                      </p:to>
                                    </p:set>
                                    <p:animEffect transition="in" filter="wipe(left)">
                                      <p:cBhvr>
                                        <p:cTn id="15" dur="500"/>
                                        <p:tgtEl>
                                          <p:spTgt spid="526">
                                            <p:txEl>
                                              <p:pRg st="1" end="1"/>
                                            </p:txEl>
                                          </p:spTgt>
                                        </p:tgtEl>
                                      </p:cBhvr>
                                    </p:animEffect>
                                  </p:childTnLst>
                                </p:cTn>
                              </p:par>
                            </p:childTnLst>
                          </p:cTn>
                        </p:par>
                        <p:par>
                          <p:cTn id="16" fill="hold">
                            <p:stCondLst>
                              <p:cond delay="1500"/>
                            </p:stCondLst>
                            <p:childTnLst>
                              <p:par>
                                <p:cTn id="17" presetID="22" presetClass="entr" presetSubtype="8" fill="hold" grpId="1" nodeType="afterEffect">
                                  <p:stCondLst>
                                    <p:cond delay="0"/>
                                  </p:stCondLst>
                                  <p:iterate>
                                    <p:tmAbs val="0"/>
                                  </p:iterate>
                                  <p:childTnLst>
                                    <p:set>
                                      <p:cBhvr>
                                        <p:cTn id="18" fill="hold"/>
                                        <p:tgtEl>
                                          <p:spTgt spid="526">
                                            <p:txEl>
                                              <p:pRg st="2" end="2"/>
                                            </p:txEl>
                                          </p:spTgt>
                                        </p:tgtEl>
                                        <p:attrNameLst>
                                          <p:attrName>style.visibility</p:attrName>
                                        </p:attrNameLst>
                                      </p:cBhvr>
                                      <p:to>
                                        <p:strVal val="visible"/>
                                      </p:to>
                                    </p:set>
                                    <p:animEffect transition="in" filter="wipe(left)">
                                      <p:cBhvr>
                                        <p:cTn id="19" dur="500"/>
                                        <p:tgtEl>
                                          <p:spTgt spid="526">
                                            <p:txEl>
                                              <p:pRg st="2" end="2"/>
                                            </p:txEl>
                                          </p:spTgt>
                                        </p:tgtEl>
                                      </p:cBhvr>
                                    </p:animEffect>
                                  </p:childTnLst>
                                </p:cTn>
                              </p:par>
                            </p:childTnLst>
                          </p:cTn>
                        </p:par>
                        <p:par>
                          <p:cTn id="20" fill="hold">
                            <p:stCondLst>
                              <p:cond delay="2000"/>
                            </p:stCondLst>
                            <p:childTnLst>
                              <p:par>
                                <p:cTn id="21" presetID="22" presetClass="entr" presetSubtype="8" fill="hold" grpId="1" nodeType="afterEffect">
                                  <p:stCondLst>
                                    <p:cond delay="0"/>
                                  </p:stCondLst>
                                  <p:iterate>
                                    <p:tmAbs val="0"/>
                                  </p:iterate>
                                  <p:childTnLst>
                                    <p:set>
                                      <p:cBhvr>
                                        <p:cTn id="22" fill="hold"/>
                                        <p:tgtEl>
                                          <p:spTgt spid="526">
                                            <p:txEl>
                                              <p:pRg st="3" end="3"/>
                                            </p:txEl>
                                          </p:spTgt>
                                        </p:tgtEl>
                                        <p:attrNameLst>
                                          <p:attrName>style.visibility</p:attrName>
                                        </p:attrNameLst>
                                      </p:cBhvr>
                                      <p:to>
                                        <p:strVal val="visible"/>
                                      </p:to>
                                    </p:set>
                                    <p:animEffect transition="in" filter="wipe(left)">
                                      <p:cBhvr>
                                        <p:cTn id="23" dur="500"/>
                                        <p:tgtEl>
                                          <p:spTgt spid="526">
                                            <p:txEl>
                                              <p:pRg st="3" end="3"/>
                                            </p:txEl>
                                          </p:spTgt>
                                        </p:tgtEl>
                                      </p:cBhvr>
                                    </p:animEffect>
                                  </p:childTnLst>
                                </p:cTn>
                              </p:par>
                            </p:childTnLst>
                          </p:cTn>
                        </p:par>
                        <p:par>
                          <p:cTn id="24" fill="hold">
                            <p:stCondLst>
                              <p:cond delay="2500"/>
                            </p:stCondLst>
                            <p:childTnLst>
                              <p:par>
                                <p:cTn id="25" presetID="22" presetClass="entr" presetSubtype="8" fill="hold" grpId="1" nodeType="afterEffect">
                                  <p:stCondLst>
                                    <p:cond delay="0"/>
                                  </p:stCondLst>
                                  <p:iterate>
                                    <p:tmAbs val="0"/>
                                  </p:iterate>
                                  <p:childTnLst>
                                    <p:set>
                                      <p:cBhvr>
                                        <p:cTn id="26" fill="hold"/>
                                        <p:tgtEl>
                                          <p:spTgt spid="526">
                                            <p:txEl>
                                              <p:pRg st="4" end="4"/>
                                            </p:txEl>
                                          </p:spTgt>
                                        </p:tgtEl>
                                        <p:attrNameLst>
                                          <p:attrName>style.visibility</p:attrName>
                                        </p:attrNameLst>
                                      </p:cBhvr>
                                      <p:to>
                                        <p:strVal val="visible"/>
                                      </p:to>
                                    </p:set>
                                    <p:animEffect transition="in" filter="wipe(left)">
                                      <p:cBhvr>
                                        <p:cTn id="27" dur="500"/>
                                        <p:tgtEl>
                                          <p:spTgt spid="526">
                                            <p:txEl>
                                              <p:pRg st="4" end="4"/>
                                            </p:txEl>
                                          </p:spTgt>
                                        </p:tgtEl>
                                      </p:cBhvr>
                                    </p:animEffect>
                                  </p:childTnLst>
                                </p:cTn>
                              </p:par>
                            </p:childTnLst>
                          </p:cTn>
                        </p:par>
                        <p:par>
                          <p:cTn id="28" fill="hold">
                            <p:stCondLst>
                              <p:cond delay="3000"/>
                            </p:stCondLst>
                            <p:childTnLst>
                              <p:par>
                                <p:cTn id="29" presetID="22" presetClass="entr" presetSubtype="8" fill="hold" grpId="1" nodeType="afterEffect">
                                  <p:stCondLst>
                                    <p:cond delay="0"/>
                                  </p:stCondLst>
                                  <p:iterate>
                                    <p:tmAbs val="0"/>
                                  </p:iterate>
                                  <p:childTnLst>
                                    <p:set>
                                      <p:cBhvr>
                                        <p:cTn id="30" fill="hold"/>
                                        <p:tgtEl>
                                          <p:spTgt spid="526">
                                            <p:txEl>
                                              <p:pRg st="5" end="5"/>
                                            </p:txEl>
                                          </p:spTgt>
                                        </p:tgtEl>
                                        <p:attrNameLst>
                                          <p:attrName>style.visibility</p:attrName>
                                        </p:attrNameLst>
                                      </p:cBhvr>
                                      <p:to>
                                        <p:strVal val="visible"/>
                                      </p:to>
                                    </p:set>
                                    <p:animEffect transition="in" filter="wipe(left)">
                                      <p:cBhvr>
                                        <p:cTn id="31" dur="500"/>
                                        <p:tgtEl>
                                          <p:spTgt spid="526">
                                            <p:txEl>
                                              <p:pRg st="5" end="5"/>
                                            </p:txEl>
                                          </p:spTgt>
                                        </p:tgtEl>
                                      </p:cBhvr>
                                    </p:animEffect>
                                  </p:childTnLst>
                                </p:cTn>
                              </p:par>
                            </p:childTnLst>
                          </p:cTn>
                        </p:par>
                        <p:par>
                          <p:cTn id="32" fill="hold">
                            <p:stCondLst>
                              <p:cond delay="3500"/>
                            </p:stCondLst>
                            <p:childTnLst>
                              <p:par>
                                <p:cTn id="33" presetID="22" presetClass="entr" presetSubtype="8" fill="hold" grpId="1" nodeType="afterEffect">
                                  <p:stCondLst>
                                    <p:cond delay="0"/>
                                  </p:stCondLst>
                                  <p:iterate>
                                    <p:tmAbs val="0"/>
                                  </p:iterate>
                                  <p:childTnLst>
                                    <p:set>
                                      <p:cBhvr>
                                        <p:cTn id="34" fill="hold"/>
                                        <p:tgtEl>
                                          <p:spTgt spid="526">
                                            <p:txEl>
                                              <p:pRg st="6" end="6"/>
                                            </p:txEl>
                                          </p:spTgt>
                                        </p:tgtEl>
                                        <p:attrNameLst>
                                          <p:attrName>style.visibility</p:attrName>
                                        </p:attrNameLst>
                                      </p:cBhvr>
                                      <p:to>
                                        <p:strVal val="visible"/>
                                      </p:to>
                                    </p:set>
                                    <p:animEffect transition="in" filter="wipe(left)">
                                      <p:cBhvr>
                                        <p:cTn id="35" dur="500"/>
                                        <p:tgtEl>
                                          <p:spTgt spid="526">
                                            <p:txEl>
                                              <p:pRg st="6" end="6"/>
                                            </p:txEl>
                                          </p:spTgt>
                                        </p:tgtEl>
                                      </p:cBhvr>
                                    </p:animEffect>
                                  </p:childTnLst>
                                </p:cTn>
                              </p:par>
                            </p:childTnLst>
                          </p:cTn>
                        </p:par>
                        <p:par>
                          <p:cTn id="36" fill="hold">
                            <p:stCondLst>
                              <p:cond delay="4000"/>
                            </p:stCondLst>
                            <p:childTnLst>
                              <p:par>
                                <p:cTn id="37" presetID="22" presetClass="entr" presetSubtype="8" fill="hold" grpId="1" nodeType="afterEffect">
                                  <p:stCondLst>
                                    <p:cond delay="0"/>
                                  </p:stCondLst>
                                  <p:iterate>
                                    <p:tmAbs val="0"/>
                                  </p:iterate>
                                  <p:childTnLst>
                                    <p:set>
                                      <p:cBhvr>
                                        <p:cTn id="38" fill="hold"/>
                                        <p:tgtEl>
                                          <p:spTgt spid="526">
                                            <p:txEl>
                                              <p:pRg st="7" end="7"/>
                                            </p:txEl>
                                          </p:spTgt>
                                        </p:tgtEl>
                                        <p:attrNameLst>
                                          <p:attrName>style.visibility</p:attrName>
                                        </p:attrNameLst>
                                      </p:cBhvr>
                                      <p:to>
                                        <p:strVal val="visible"/>
                                      </p:to>
                                    </p:set>
                                    <p:animEffect transition="in" filter="wipe(left)">
                                      <p:cBhvr>
                                        <p:cTn id="39" dur="500"/>
                                        <p:tgtEl>
                                          <p:spTgt spid="526">
                                            <p:txEl>
                                              <p:pRg st="7" end="7"/>
                                            </p:txEl>
                                          </p:spTgt>
                                        </p:tgtEl>
                                      </p:cBhvr>
                                    </p:animEffect>
                                  </p:childTnLst>
                                </p:cTn>
                              </p:par>
                            </p:childTnLst>
                          </p:cTn>
                        </p:par>
                        <p:par>
                          <p:cTn id="40" fill="hold">
                            <p:stCondLst>
                              <p:cond delay="4500"/>
                            </p:stCondLst>
                            <p:childTnLst>
                              <p:par>
                                <p:cTn id="41" presetID="22" presetClass="entr" presetSubtype="8" fill="hold" grpId="1" nodeType="afterEffect">
                                  <p:stCondLst>
                                    <p:cond delay="0"/>
                                  </p:stCondLst>
                                  <p:iterate>
                                    <p:tmAbs val="0"/>
                                  </p:iterate>
                                  <p:childTnLst>
                                    <p:set>
                                      <p:cBhvr>
                                        <p:cTn id="42" fill="hold"/>
                                        <p:tgtEl>
                                          <p:spTgt spid="526">
                                            <p:txEl>
                                              <p:pRg st="8" end="8"/>
                                            </p:txEl>
                                          </p:spTgt>
                                        </p:tgtEl>
                                        <p:attrNameLst>
                                          <p:attrName>style.visibility</p:attrName>
                                        </p:attrNameLst>
                                      </p:cBhvr>
                                      <p:to>
                                        <p:strVal val="visible"/>
                                      </p:to>
                                    </p:set>
                                    <p:animEffect transition="in" filter="wipe(left)">
                                      <p:cBhvr>
                                        <p:cTn id="43" dur="500"/>
                                        <p:tgtEl>
                                          <p:spTgt spid="5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1" build="p" bldLvl="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4" name="Group"/>
          <p:cNvGrpSpPr/>
          <p:nvPr/>
        </p:nvGrpSpPr>
        <p:grpSpPr>
          <a:xfrm>
            <a:off x="6160569" y="2095884"/>
            <a:ext cx="4543200" cy="7048116"/>
            <a:chOff x="0" y="-1"/>
            <a:chExt cx="3764232" cy="6508295"/>
          </a:xfrm>
        </p:grpSpPr>
        <p:grpSp>
          <p:nvGrpSpPr>
            <p:cNvPr id="532" name="Group"/>
            <p:cNvGrpSpPr/>
            <p:nvPr/>
          </p:nvGrpSpPr>
          <p:grpSpPr>
            <a:xfrm>
              <a:off x="0" y="-1"/>
              <a:ext cx="3764232" cy="6508295"/>
              <a:chOff x="0" y="0"/>
              <a:chExt cx="3764231" cy="6508293"/>
            </a:xfrm>
          </p:grpSpPr>
          <p:sp>
            <p:nvSpPr>
              <p:cNvPr id="529" name="Rectangle"/>
              <p:cNvSpPr/>
              <p:nvPr/>
            </p:nvSpPr>
            <p:spPr>
              <a:xfrm>
                <a:off x="0" y="0"/>
                <a:ext cx="3764231" cy="4781004"/>
              </a:xfrm>
              <a:prstGeom prst="rect">
                <a:avLst/>
              </a:prstGeom>
              <a:blipFill rotWithShape="1">
                <a:blip r:embed="rId3"/>
                <a:srcRect/>
                <a:tile tx="0" ty="0" sx="100000" sy="100000" flip="none" algn="tl"/>
              </a:blipFill>
              <a:ln w="25400" cap="flat">
                <a:solidFill>
                  <a:schemeClr val="accent4">
                    <a:hueOff val="-667846"/>
                    <a:satOff val="2144"/>
                    <a:lumOff val="-5984"/>
                  </a:schemeClr>
                </a:solidFill>
                <a:prstDash val="solid"/>
                <a:miter lim="400000"/>
              </a:ln>
              <a:effectLst/>
            </p:spPr>
            <p:txBody>
              <a:bodyPr wrap="square" lIns="67735" tIns="67735" rIns="67735" bIns="67735" numCol="1" anchor="ctr">
                <a:noAutofit/>
              </a:bodyP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530" name="Rectangle"/>
              <p:cNvSpPr/>
              <p:nvPr/>
            </p:nvSpPr>
            <p:spPr>
              <a:xfrm>
                <a:off x="0" y="4774329"/>
                <a:ext cx="3764231" cy="1733964"/>
              </a:xfrm>
              <a:prstGeom prst="rect">
                <a:avLst/>
              </a:prstGeom>
              <a:solidFill>
                <a:schemeClr val="accent4">
                  <a:hueOff val="-667846"/>
                  <a:satOff val="2144"/>
                  <a:lumOff val="-5984"/>
                </a:schemeClr>
              </a:solidFill>
              <a:ln w="12700" cap="flat">
                <a:noFill/>
                <a:miter lim="400000"/>
              </a:ln>
              <a:effectLst/>
            </p:spPr>
            <p:txBody>
              <a:bodyPr wrap="square" lIns="67735" tIns="67735" rIns="67735" bIns="67735" numCol="1" anchor="ctr">
                <a:noAutofit/>
              </a:bodyPr>
              <a:lstStyle/>
              <a:p>
                <a:pPr algn="ctr">
                  <a:lnSpc>
                    <a:spcPct val="80000"/>
                  </a:lnSpc>
                  <a:spcBef>
                    <a:spcPts val="0"/>
                  </a:spcBef>
                  <a:defRPr sz="2800" cap="all">
                    <a:solidFill>
                      <a:srgbClr val="232323"/>
                    </a:solidFill>
                    <a:latin typeface="+mn-lt"/>
                    <a:ea typeface="+mn-ea"/>
                    <a:cs typeface="+mn-cs"/>
                    <a:sym typeface="DIN Condensed Bold"/>
                  </a:defRPr>
                </a:pPr>
                <a:endParaRPr sz="3734"/>
              </a:p>
            </p:txBody>
          </p:sp>
          <p:sp>
            <p:nvSpPr>
              <p:cNvPr id="531" name="struct skb_shared_info {             skb_frags_t frags[17];…"/>
              <p:cNvSpPr txBox="1"/>
              <p:nvPr/>
            </p:nvSpPr>
            <p:spPr>
              <a:xfrm>
                <a:off x="191744" y="4858973"/>
                <a:ext cx="3048018" cy="15646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numCol="1" anchor="ctr">
                <a:spAutoFit/>
              </a:bodyPr>
              <a:lstStyle/>
              <a:p>
                <a:r>
                  <a:rPr sz="2667">
                    <a:solidFill>
                      <a:schemeClr val="accent3">
                        <a:hueOff val="1279411"/>
                        <a:satOff val="-9468"/>
                        <a:lumOff val="-15294"/>
                      </a:schemeClr>
                    </a:solidFill>
                  </a:rPr>
                  <a:t>struct</a:t>
                </a:r>
                <a:r>
                  <a:rPr sz="2667"/>
                  <a:t> skb_shared_info {</a:t>
                </a:r>
                <a:br>
                  <a:rPr sz="2667"/>
                </a:br>
                <a:r>
                  <a:rPr sz="2667"/>
                  <a:t>            skb_frags_t frags[17];</a:t>
                </a:r>
              </a:p>
              <a:p>
                <a:br>
                  <a:rPr sz="2667"/>
                </a:br>
                <a:r>
                  <a:rPr sz="2667"/>
                  <a:t>}</a:t>
                </a:r>
              </a:p>
            </p:txBody>
          </p:sp>
        </p:grpSp>
        <p:sp>
          <p:nvSpPr>
            <p:cNvPr id="533" name="TextBox 14"/>
            <p:cNvSpPr txBox="1"/>
            <p:nvPr/>
          </p:nvSpPr>
          <p:spPr>
            <a:xfrm>
              <a:off x="1296327" y="1906552"/>
              <a:ext cx="1171576" cy="369322"/>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1" tIns="60961" rIns="60961" bIns="60961" numCol="1" anchor="t">
              <a:spAutoFit/>
            </a:bodyPr>
            <a:lstStyle>
              <a:lvl1pPr defTabSz="914400">
                <a:spcBef>
                  <a:spcPts val="0"/>
                </a:spcBef>
                <a:defRPr sz="1800">
                  <a:solidFill>
                    <a:srgbClr val="000000"/>
                  </a:solidFill>
                  <a:latin typeface="Calibri"/>
                  <a:ea typeface="Calibri"/>
                  <a:cs typeface="Calibri"/>
                  <a:sym typeface="Calibri"/>
                </a:defRPr>
              </a:lvl1pPr>
            </a:lstStyle>
            <a:p>
              <a:r>
                <a:rPr sz="2400"/>
                <a:t>I/O buffer</a:t>
              </a:r>
            </a:p>
          </p:txBody>
        </p:sp>
      </p:grpSp>
      <p:sp>
        <p:nvSpPr>
          <p:cNvPr id="535" name="DMA attacks are quantified."/>
          <p:cNvSpPr txBox="1">
            <a:spLocks noGrp="1"/>
          </p:cNvSpPr>
          <p:nvPr>
            <p:ph type="body" idx="21"/>
          </p:nvPr>
        </p:nvSpPr>
        <p:spPr>
          <a:prstGeom prst="rect">
            <a:avLst/>
          </a:prstGeom>
        </p:spPr>
        <p:txBody>
          <a:bodyPr/>
          <a:lstStyle/>
          <a:p>
            <a:r>
              <a:t>DMA attacks are quantified.</a:t>
            </a:r>
          </a:p>
        </p:txBody>
      </p:sp>
      <p:sp>
        <p:nvSpPr>
          <p:cNvPr id="536" name="Compound attack"/>
          <p:cNvSpPr txBox="1">
            <a:spLocks noGrp="1"/>
          </p:cNvSpPr>
          <p:nvPr>
            <p:ph type="title"/>
          </p:nvPr>
        </p:nvSpPr>
        <p:spPr>
          <a:prstGeom prst="rect">
            <a:avLst/>
          </a:prstGeom>
        </p:spPr>
        <p:txBody>
          <a:bodyPr/>
          <a:lstStyle>
            <a:lvl1pPr defTabSz="467359">
              <a:spcBef>
                <a:spcPts val="2200"/>
              </a:spcBef>
              <a:defRPr sz="4800"/>
            </a:lvl1pPr>
          </a:lstStyle>
          <a:p>
            <a:r>
              <a:t>Compound attack</a:t>
            </a:r>
          </a:p>
        </p:txBody>
      </p:sp>
      <p:sp>
        <p:nvSpPr>
          <p:cNvPr id="537" name="struct sk_buff {…"/>
          <p:cNvSpPr txBox="1">
            <a:spLocks noGrp="1"/>
          </p:cNvSpPr>
          <p:nvPr>
            <p:ph type="body" idx="1"/>
          </p:nvPr>
        </p:nvSpPr>
        <p:spPr>
          <a:prstGeom prst="rect">
            <a:avLst/>
          </a:prstGeom>
        </p:spPr>
        <p:txBody>
          <a:bodyPr/>
          <a:lstStyle/>
          <a:p>
            <a:pPr marL="0" indent="0">
              <a:buClrTx/>
              <a:buSzTx/>
              <a:buNone/>
            </a:pPr>
            <a:r>
              <a:rPr dirty="0">
                <a:solidFill>
                  <a:schemeClr val="accent3">
                    <a:hueOff val="1279411"/>
                    <a:satOff val="-9468"/>
                    <a:lumOff val="-15294"/>
                  </a:schemeClr>
                </a:solidFill>
              </a:rPr>
              <a:t>struct</a:t>
            </a:r>
            <a:r>
              <a:rPr dirty="0"/>
              <a:t> </a:t>
            </a:r>
            <a:r>
              <a:rPr dirty="0" err="1"/>
              <a:t>sk_buff</a:t>
            </a:r>
            <a:r>
              <a:rPr dirty="0"/>
              <a:t> {</a:t>
            </a:r>
          </a:p>
          <a:p>
            <a:pPr marL="0" lvl="3" indent="0">
              <a:buClrTx/>
              <a:buSzTx/>
              <a:buNone/>
            </a:pPr>
            <a:r>
              <a:rPr dirty="0"/>
              <a:t>        …</a:t>
            </a:r>
          </a:p>
          <a:p>
            <a:pPr marL="0" lvl="1" indent="0">
              <a:buClrTx/>
              <a:buSzTx/>
              <a:buNone/>
            </a:pPr>
            <a:r>
              <a:rPr dirty="0"/>
              <a:t>        </a:t>
            </a:r>
            <a:r>
              <a:rPr dirty="0">
                <a:solidFill>
                  <a:schemeClr val="accent3">
                    <a:hueOff val="1279411"/>
                    <a:satOff val="-9468"/>
                    <a:lumOff val="-15294"/>
                  </a:schemeClr>
                </a:solidFill>
              </a:rPr>
              <a:t>void</a:t>
            </a:r>
            <a:r>
              <a:rPr dirty="0"/>
              <a:t> *data;</a:t>
            </a:r>
          </a:p>
          <a:p>
            <a:pPr marL="0" lvl="1" indent="0">
              <a:buClrTx/>
              <a:buSzTx/>
              <a:buNone/>
            </a:pPr>
            <a:r>
              <a:rPr dirty="0"/>
              <a:t>        …</a:t>
            </a:r>
          </a:p>
          <a:p>
            <a:pPr marL="0" indent="0">
              <a:buClrTx/>
              <a:buSzTx/>
              <a:buNone/>
            </a:pPr>
            <a:r>
              <a:rPr dirty="0"/>
              <a:t>}</a:t>
            </a:r>
          </a:p>
        </p:txBody>
      </p:sp>
      <p:sp>
        <p:nvSpPr>
          <p:cNvPr id="538" name="Line"/>
          <p:cNvSpPr/>
          <p:nvPr/>
        </p:nvSpPr>
        <p:spPr>
          <a:xfrm>
            <a:off x="4302308" y="5437414"/>
            <a:ext cx="1854962" cy="1"/>
          </a:xfrm>
          <a:prstGeom prst="line">
            <a:avLst/>
          </a:prstGeom>
          <a:ln w="25400">
            <a:solidFill>
              <a:schemeClr val="accent4">
                <a:hueOff val="-667846"/>
                <a:satOff val="2144"/>
                <a:lumOff val="-5984"/>
              </a:schemeClr>
            </a:solidFill>
            <a:miter lim="400000"/>
            <a:tailEnd type="triangle"/>
          </a:ln>
        </p:spPr>
        <p:txBody>
          <a:bodyPr lIns="67735" tIns="67735" rIns="67735" bIns="67735" anchor="ctr"/>
          <a:lstStyle/>
          <a:p>
            <a:pPr algn="ctr">
              <a:lnSpc>
                <a:spcPct val="80000"/>
              </a:lnSpc>
              <a:spcBef>
                <a:spcPts val="0"/>
              </a:spcBef>
              <a:defRPr sz="2800" cap="all">
                <a:latin typeface="+mn-lt"/>
                <a:ea typeface="+mn-ea"/>
                <a:cs typeface="+mn-cs"/>
                <a:sym typeface="DIN Condensed Bold"/>
              </a:defRPr>
            </a:pPr>
            <a:endParaRPr sz="3734"/>
          </a:p>
        </p:txBody>
      </p:sp>
      <p:grpSp>
        <p:nvGrpSpPr>
          <p:cNvPr id="547" name="Group"/>
          <p:cNvGrpSpPr/>
          <p:nvPr/>
        </p:nvGrpSpPr>
        <p:grpSpPr>
          <a:xfrm>
            <a:off x="10703769" y="6894793"/>
            <a:ext cx="5067683" cy="2620628"/>
            <a:chOff x="0" y="0"/>
            <a:chExt cx="3800644" cy="1965410"/>
          </a:xfrm>
        </p:grpSpPr>
        <p:sp>
          <p:nvSpPr>
            <p:cNvPr id="539" name="Square"/>
            <p:cNvSpPr/>
            <p:nvPr/>
          </p:nvSpPr>
          <p:spPr>
            <a:xfrm>
              <a:off x="1830478" y="0"/>
              <a:ext cx="1589167" cy="1584411"/>
            </a:xfrm>
            <a:prstGeom prst="rect">
              <a:avLst/>
            </a:prstGeom>
            <a:blipFill rotWithShape="1">
              <a:blip r:embed="rId3"/>
              <a:srcRect/>
              <a:tile tx="0" ty="0" sx="100000" sy="100000" flip="none" algn="tl"/>
            </a:blipFill>
            <a:ln w="25400" cap="flat">
              <a:solidFill>
                <a:schemeClr val="accent4">
                  <a:hueOff val="-667846"/>
                  <a:satOff val="2144"/>
                  <a:lumOff val="-5984"/>
                </a:schemeClr>
              </a:solidFill>
              <a:prstDash val="solid"/>
              <a:miter lim="400000"/>
            </a:ln>
            <a:effectLst/>
          </p:spPr>
          <p:txBody>
            <a:bodyPr wrap="square" lIns="67735" tIns="67735" rIns="67735" bIns="67735" numCol="1" anchor="ctr">
              <a:noAutofit/>
            </a:bodyP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540" name="Square"/>
            <p:cNvSpPr/>
            <p:nvPr/>
          </p:nvSpPr>
          <p:spPr>
            <a:xfrm>
              <a:off x="1957478" y="127000"/>
              <a:ext cx="1589167" cy="1584411"/>
            </a:xfrm>
            <a:prstGeom prst="rect">
              <a:avLst/>
            </a:prstGeom>
            <a:blipFill rotWithShape="1">
              <a:blip r:embed="rId3"/>
              <a:srcRect/>
              <a:tile tx="0" ty="0" sx="100000" sy="100000" flip="none" algn="tl"/>
            </a:blipFill>
            <a:ln w="25400" cap="flat">
              <a:solidFill>
                <a:schemeClr val="accent4">
                  <a:hueOff val="-667846"/>
                  <a:satOff val="2144"/>
                  <a:lumOff val="-5984"/>
                </a:schemeClr>
              </a:solidFill>
              <a:prstDash val="solid"/>
              <a:miter lim="400000"/>
            </a:ln>
            <a:effectLst/>
          </p:spPr>
          <p:txBody>
            <a:bodyPr wrap="square" lIns="67735" tIns="67735" rIns="67735" bIns="67735" numCol="1" anchor="ctr">
              <a:noAutofit/>
            </a:bodyP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541" name="Square"/>
            <p:cNvSpPr/>
            <p:nvPr/>
          </p:nvSpPr>
          <p:spPr>
            <a:xfrm>
              <a:off x="2084478" y="254000"/>
              <a:ext cx="1589167" cy="1584411"/>
            </a:xfrm>
            <a:prstGeom prst="rect">
              <a:avLst/>
            </a:prstGeom>
            <a:blipFill rotWithShape="1">
              <a:blip r:embed="rId3"/>
              <a:srcRect/>
              <a:tile tx="0" ty="0" sx="100000" sy="100000" flip="none" algn="tl"/>
            </a:blipFill>
            <a:ln w="25400" cap="flat">
              <a:solidFill>
                <a:schemeClr val="accent4">
                  <a:hueOff val="-667846"/>
                  <a:satOff val="2144"/>
                  <a:lumOff val="-5984"/>
                </a:schemeClr>
              </a:solidFill>
              <a:prstDash val="solid"/>
              <a:miter lim="400000"/>
            </a:ln>
            <a:effectLst/>
          </p:spPr>
          <p:txBody>
            <a:bodyPr wrap="square" lIns="67735" tIns="67735" rIns="67735" bIns="67735" numCol="1" anchor="ctr">
              <a:noAutofit/>
            </a:bodyP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542" name="Square"/>
            <p:cNvSpPr/>
            <p:nvPr/>
          </p:nvSpPr>
          <p:spPr>
            <a:xfrm>
              <a:off x="2211478" y="381000"/>
              <a:ext cx="1589167" cy="1584411"/>
            </a:xfrm>
            <a:prstGeom prst="rect">
              <a:avLst/>
            </a:prstGeom>
            <a:blipFill rotWithShape="1">
              <a:blip r:embed="rId3"/>
              <a:srcRect/>
              <a:tile tx="0" ty="0" sx="100000" sy="100000" flip="none" algn="tl"/>
            </a:blipFill>
            <a:ln w="25400" cap="flat">
              <a:solidFill>
                <a:schemeClr val="accent4">
                  <a:hueOff val="-667846"/>
                  <a:satOff val="2144"/>
                  <a:lumOff val="-5984"/>
                </a:schemeClr>
              </a:solidFill>
              <a:prstDash val="solid"/>
              <a:miter lim="400000"/>
            </a:ln>
            <a:effectLst/>
          </p:spPr>
          <p:txBody>
            <a:bodyPr wrap="square" lIns="67735" tIns="67735" rIns="67735" bIns="67735" numCol="1" anchor="ctr">
              <a:noAutofit/>
            </a:bodyP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543" name="Line"/>
            <p:cNvSpPr/>
            <p:nvPr/>
          </p:nvSpPr>
          <p:spPr>
            <a:xfrm flipV="1">
              <a:off x="8440" y="72309"/>
              <a:ext cx="1836443" cy="600107"/>
            </a:xfrm>
            <a:prstGeom prst="line">
              <a:avLst/>
            </a:prstGeom>
            <a:noFill/>
            <a:ln w="25400" cap="flat">
              <a:solidFill>
                <a:schemeClr val="accent4">
                  <a:hueOff val="-667846"/>
                  <a:satOff val="2144"/>
                  <a:lumOff val="-5984"/>
                </a:schemeClr>
              </a:solidFill>
              <a:prstDash val="solid"/>
              <a:miter lim="400000"/>
              <a:tailEnd type="triangle" w="med" len="med"/>
            </a:ln>
            <a:effectLst/>
          </p:spPr>
          <p:txBody>
            <a:bodyPr wrap="square" lIns="67735" tIns="67735" rIns="67735" bIns="67735" numCol="1" anchor="ctr">
              <a:noAutofit/>
            </a:bodyPr>
            <a:lstStyle/>
            <a:p>
              <a:pPr algn="ctr">
                <a:lnSpc>
                  <a:spcPct val="80000"/>
                </a:lnSpc>
                <a:spcBef>
                  <a:spcPts val="0"/>
                </a:spcBef>
                <a:defRPr sz="2800" cap="all">
                  <a:latin typeface="+mn-lt"/>
                  <a:ea typeface="+mn-ea"/>
                  <a:cs typeface="+mn-cs"/>
                  <a:sym typeface="DIN Condensed Bold"/>
                </a:defRPr>
              </a:pPr>
              <a:endParaRPr sz="3734"/>
            </a:p>
          </p:txBody>
        </p:sp>
        <p:sp>
          <p:nvSpPr>
            <p:cNvPr id="544" name="Line"/>
            <p:cNvSpPr/>
            <p:nvPr/>
          </p:nvSpPr>
          <p:spPr>
            <a:xfrm flipV="1">
              <a:off x="2474" y="229533"/>
              <a:ext cx="1948342" cy="449618"/>
            </a:xfrm>
            <a:prstGeom prst="line">
              <a:avLst/>
            </a:prstGeom>
            <a:noFill/>
            <a:ln w="25400" cap="flat">
              <a:solidFill>
                <a:schemeClr val="accent4">
                  <a:hueOff val="-667846"/>
                  <a:satOff val="2144"/>
                  <a:lumOff val="-5984"/>
                </a:schemeClr>
              </a:solidFill>
              <a:prstDash val="solid"/>
              <a:miter lim="400000"/>
              <a:tailEnd type="triangle" w="med" len="med"/>
            </a:ln>
            <a:effectLst/>
          </p:spPr>
          <p:txBody>
            <a:bodyPr wrap="square" lIns="67735" tIns="67735" rIns="67735" bIns="67735" numCol="1" anchor="ctr">
              <a:noAutofit/>
            </a:bodyPr>
            <a:lstStyle/>
            <a:p>
              <a:pPr algn="ctr">
                <a:lnSpc>
                  <a:spcPct val="80000"/>
                </a:lnSpc>
                <a:spcBef>
                  <a:spcPts val="0"/>
                </a:spcBef>
                <a:defRPr sz="2800" cap="all">
                  <a:latin typeface="+mn-lt"/>
                  <a:ea typeface="+mn-ea"/>
                  <a:cs typeface="+mn-cs"/>
                  <a:sym typeface="DIN Condensed Bold"/>
                </a:defRPr>
              </a:pPr>
              <a:endParaRPr sz="3734"/>
            </a:p>
          </p:txBody>
        </p:sp>
        <p:sp>
          <p:nvSpPr>
            <p:cNvPr id="545" name="Line"/>
            <p:cNvSpPr/>
            <p:nvPr/>
          </p:nvSpPr>
          <p:spPr>
            <a:xfrm flipV="1">
              <a:off x="5790" y="540287"/>
              <a:ext cx="2082634" cy="140986"/>
            </a:xfrm>
            <a:prstGeom prst="line">
              <a:avLst/>
            </a:prstGeom>
            <a:noFill/>
            <a:ln w="25400" cap="flat">
              <a:solidFill>
                <a:schemeClr val="accent4">
                  <a:hueOff val="-667846"/>
                  <a:satOff val="2144"/>
                  <a:lumOff val="-5984"/>
                </a:schemeClr>
              </a:solidFill>
              <a:prstDash val="solid"/>
              <a:miter lim="400000"/>
              <a:tailEnd type="triangle" w="med" len="med"/>
            </a:ln>
            <a:effectLst/>
          </p:spPr>
          <p:txBody>
            <a:bodyPr wrap="square" lIns="67735" tIns="67735" rIns="67735" bIns="67735" numCol="1" anchor="ctr">
              <a:noAutofit/>
            </a:bodyPr>
            <a:lstStyle/>
            <a:p>
              <a:pPr algn="ctr">
                <a:lnSpc>
                  <a:spcPct val="80000"/>
                </a:lnSpc>
                <a:spcBef>
                  <a:spcPts val="0"/>
                </a:spcBef>
                <a:defRPr sz="2800" cap="all">
                  <a:latin typeface="+mn-lt"/>
                  <a:ea typeface="+mn-ea"/>
                  <a:cs typeface="+mn-cs"/>
                  <a:sym typeface="DIN Condensed Bold"/>
                </a:defRPr>
              </a:pPr>
              <a:endParaRPr sz="3734"/>
            </a:p>
          </p:txBody>
        </p:sp>
        <p:sp>
          <p:nvSpPr>
            <p:cNvPr id="546" name="Line"/>
            <p:cNvSpPr/>
            <p:nvPr/>
          </p:nvSpPr>
          <p:spPr>
            <a:xfrm>
              <a:off x="-1" y="677380"/>
              <a:ext cx="2208587" cy="269781"/>
            </a:xfrm>
            <a:prstGeom prst="line">
              <a:avLst/>
            </a:prstGeom>
            <a:noFill/>
            <a:ln w="25400" cap="flat">
              <a:solidFill>
                <a:schemeClr val="accent4">
                  <a:hueOff val="-667846"/>
                  <a:satOff val="2144"/>
                  <a:lumOff val="-5984"/>
                </a:schemeClr>
              </a:solidFill>
              <a:prstDash val="solid"/>
              <a:miter lim="400000"/>
              <a:tailEnd type="triangle" w="med" len="med"/>
            </a:ln>
            <a:effectLst/>
          </p:spPr>
          <p:txBody>
            <a:bodyPr wrap="square" lIns="67735" tIns="67735" rIns="67735" bIns="67735" numCol="1" anchor="ctr">
              <a:noAutofit/>
            </a:bodyPr>
            <a:lstStyle/>
            <a:p>
              <a:pPr algn="ctr">
                <a:lnSpc>
                  <a:spcPct val="80000"/>
                </a:lnSpc>
                <a:spcBef>
                  <a:spcPts val="0"/>
                </a:spcBef>
                <a:defRPr sz="2800" cap="all">
                  <a:latin typeface="+mn-lt"/>
                  <a:ea typeface="+mn-ea"/>
                  <a:cs typeface="+mn-cs"/>
                  <a:sym typeface="DIN Condensed Bold"/>
                </a:defRPr>
              </a:pPr>
              <a:endParaRPr sz="3734"/>
            </a:p>
          </p:txBody>
        </p:sp>
      </p:grpSp>
      <p:sp>
        <p:nvSpPr>
          <p:cNvPr id="548" name="void * destructor_arg;"/>
          <p:cNvSpPr txBox="1"/>
          <p:nvPr/>
        </p:nvSpPr>
        <p:spPr>
          <a:xfrm>
            <a:off x="7109501" y="8120439"/>
            <a:ext cx="3209750" cy="5472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r>
              <a:rPr sz="2667" dirty="0">
                <a:solidFill>
                  <a:schemeClr val="accent3">
                    <a:hueOff val="1971429"/>
                    <a:satOff val="-6114"/>
                    <a:lumOff val="-25490"/>
                  </a:schemeClr>
                </a:solidFill>
              </a:rPr>
              <a:t>void</a:t>
            </a:r>
            <a:r>
              <a:rPr sz="2667" dirty="0"/>
              <a:t> * </a:t>
            </a:r>
            <a:r>
              <a:rPr sz="2667" dirty="0" err="1"/>
              <a:t>destructor_arg</a:t>
            </a:r>
            <a:r>
              <a:rPr sz="2667" dirty="0"/>
              <a:t>;</a:t>
            </a:r>
          </a:p>
        </p:txBody>
      </p:sp>
      <p:grpSp>
        <p:nvGrpSpPr>
          <p:cNvPr id="551" name="Group"/>
          <p:cNvGrpSpPr/>
          <p:nvPr/>
        </p:nvGrpSpPr>
        <p:grpSpPr>
          <a:xfrm>
            <a:off x="612756" y="8001572"/>
            <a:ext cx="6527443" cy="752346"/>
            <a:chOff x="0" y="29029"/>
            <a:chExt cx="4895431" cy="564242"/>
          </a:xfrm>
        </p:grpSpPr>
        <p:sp>
          <p:nvSpPr>
            <p:cNvPr id="549" name="Means"/>
            <p:cNvSpPr txBox="1"/>
            <p:nvPr/>
          </p:nvSpPr>
          <p:spPr>
            <a:xfrm>
              <a:off x="0" y="29029"/>
              <a:ext cx="1408197" cy="5642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numCol="1" anchor="ctr">
              <a:spAutoFit/>
            </a:bodyPr>
            <a:lstStyle>
              <a:lvl1pPr>
                <a:defRPr sz="3000" i="1">
                  <a:solidFill>
                    <a:schemeClr val="accent5">
                      <a:hueOff val="-180946"/>
                      <a:satOff val="-2351"/>
                      <a:lumOff val="-8716"/>
                    </a:schemeClr>
                  </a:solidFill>
                  <a:latin typeface="Avenir Next Regular"/>
                  <a:ea typeface="Avenir Next Regular"/>
                  <a:cs typeface="Avenir Next Regular"/>
                  <a:sym typeface="Avenir Next Regular"/>
                </a:defRPr>
              </a:lvl1pPr>
            </a:lstStyle>
            <a:p>
              <a:r>
                <a:rPr lang="en-US" sz="4000" dirty="0"/>
                <a:t>Callback</a:t>
              </a:r>
              <a:endParaRPr sz="4000" dirty="0"/>
            </a:p>
          </p:txBody>
        </p:sp>
        <p:sp>
          <p:nvSpPr>
            <p:cNvPr id="550" name="Line"/>
            <p:cNvSpPr/>
            <p:nvPr/>
          </p:nvSpPr>
          <p:spPr>
            <a:xfrm flipH="1" flipV="1">
              <a:off x="1332698" y="342923"/>
              <a:ext cx="3562733" cy="1"/>
            </a:xfrm>
            <a:prstGeom prst="line">
              <a:avLst/>
            </a:prstGeom>
            <a:noFill/>
            <a:ln w="25400" cap="flat">
              <a:solidFill>
                <a:schemeClr val="accent5">
                  <a:hueOff val="-180946"/>
                  <a:satOff val="-2351"/>
                  <a:lumOff val="-8716"/>
                </a:schemeClr>
              </a:solidFill>
              <a:prstDash val="solid"/>
              <a:miter lim="400000"/>
              <a:headEnd type="triangle" w="med" len="med"/>
              <a:tailEnd type="triangle" w="med" len="sm"/>
            </a:ln>
            <a:effectLst/>
          </p:spPr>
          <p:txBody>
            <a:bodyPr wrap="square" lIns="67735" tIns="67735" rIns="67735" bIns="67735" numCol="1" anchor="ctr">
              <a:noAutofit/>
            </a:bodyPr>
            <a:lstStyle/>
            <a:p>
              <a:pPr algn="ctr">
                <a:lnSpc>
                  <a:spcPct val="80000"/>
                </a:lnSpc>
                <a:spcBef>
                  <a:spcPts val="0"/>
                </a:spcBef>
                <a:defRPr sz="2800" cap="all">
                  <a:latin typeface="+mn-lt"/>
                  <a:ea typeface="+mn-ea"/>
                  <a:cs typeface="+mn-cs"/>
                  <a:sym typeface="DIN Condensed Bold"/>
                </a:defRPr>
              </a:pPr>
              <a:endParaRPr sz="3734"/>
            </a:p>
          </p:txBody>
        </p:sp>
      </p:grpSp>
      <p:sp>
        <p:nvSpPr>
          <p:cNvPr id="552" name="No Opportunity…"/>
          <p:cNvSpPr txBox="1"/>
          <p:nvPr/>
        </p:nvSpPr>
        <p:spPr>
          <a:xfrm>
            <a:off x="12263273" y="2194336"/>
            <a:ext cx="3507909" cy="1675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defRPr sz="3000">
                <a:solidFill>
                  <a:schemeClr val="accent3">
                    <a:hueOff val="1279411"/>
                    <a:satOff val="-9468"/>
                    <a:lumOff val="-15294"/>
                  </a:schemeClr>
                </a:solidFill>
              </a:defRPr>
            </a:pPr>
            <a:r>
              <a:rPr sz="4000" dirty="0"/>
              <a:t>No Opportunity</a:t>
            </a:r>
          </a:p>
          <a:p>
            <a:pPr>
              <a:defRPr sz="3000">
                <a:solidFill>
                  <a:schemeClr val="accent3">
                    <a:hueOff val="1279411"/>
                    <a:satOff val="-9468"/>
                    <a:lumOff val="-15294"/>
                  </a:schemeClr>
                </a:solidFill>
              </a:defRPr>
            </a:pPr>
            <a:r>
              <a:rPr sz="4000" dirty="0"/>
              <a:t>No </a:t>
            </a:r>
            <a:r>
              <a:rPr lang="en-US" sz="4000" dirty="0"/>
              <a:t>CPU Address</a:t>
            </a:r>
            <a:endParaRPr sz="4000" dirty="0"/>
          </a:p>
        </p:txBody>
      </p:sp>
      <p:sp>
        <p:nvSpPr>
          <p:cNvPr id="553" name="Slide Number"/>
          <p:cNvSpPr txBox="1">
            <a:spLocks noGrp="1"/>
          </p:cNvSpPr>
          <p:nvPr>
            <p:ph type="sldNum" sz="quarter" idx="2"/>
          </p:nvPr>
        </p:nvSpPr>
        <p:spPr>
          <a:xfrm>
            <a:off x="16689214" y="-1050047"/>
            <a:ext cx="102657" cy="5064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38"/>
                                        </p:tgtEl>
                                        <p:attrNameLst>
                                          <p:attrName>style.visibility</p:attrName>
                                        </p:attrNameLst>
                                      </p:cBhvr>
                                      <p:to>
                                        <p:strVal val="visible"/>
                                      </p:to>
                                    </p:set>
                                    <p:animEffect transition="in" filter="wipe(left)">
                                      <p:cBhvr>
                                        <p:cTn id="7" dur="500"/>
                                        <p:tgtEl>
                                          <p:spTgt spid="538"/>
                                        </p:tgtEl>
                                      </p:cBhvr>
                                    </p:animEffect>
                                  </p:childTnLst>
                                </p:cTn>
                              </p:par>
                            </p:childTnLst>
                          </p:cTn>
                        </p:par>
                        <p:par>
                          <p:cTn id="8" fill="hold">
                            <p:stCondLst>
                              <p:cond delay="500"/>
                            </p:stCondLst>
                            <p:childTnLst>
                              <p:par>
                                <p:cTn id="9" presetID="4" presetClass="entr" presetSubtype="32" fill="hold" grpId="2" nodeType="afterEffect">
                                  <p:stCondLst>
                                    <p:cond delay="0"/>
                                  </p:stCondLst>
                                  <p:iterate>
                                    <p:tmAbs val="0"/>
                                  </p:iterate>
                                  <p:childTnLst>
                                    <p:set>
                                      <p:cBhvr>
                                        <p:cTn id="10" fill="hold"/>
                                        <p:tgtEl>
                                          <p:spTgt spid="534"/>
                                        </p:tgtEl>
                                        <p:attrNameLst>
                                          <p:attrName>style.visibility</p:attrName>
                                        </p:attrNameLst>
                                      </p:cBhvr>
                                      <p:to>
                                        <p:strVal val="visible"/>
                                      </p:to>
                                    </p:set>
                                    <p:animEffect transition="in" filter="box(out)">
                                      <p:cBhvr>
                                        <p:cTn id="11" dur="1000"/>
                                        <p:tgtEl>
                                          <p:spTgt spid="5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547"/>
                                        </p:tgtEl>
                                        <p:attrNameLst>
                                          <p:attrName>style.visibility</p:attrName>
                                        </p:attrNameLst>
                                      </p:cBhvr>
                                      <p:to>
                                        <p:strVal val="visible"/>
                                      </p:to>
                                    </p:set>
                                    <p:animEffect transition="in" filter="wipe(left)">
                                      <p:cBhvr>
                                        <p:cTn id="16" dur="500"/>
                                        <p:tgtEl>
                                          <p:spTgt spid="5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4" nodeType="clickEffect">
                                  <p:stCondLst>
                                    <p:cond delay="0"/>
                                  </p:stCondLst>
                                  <p:iterate>
                                    <p:tmAbs val="0"/>
                                  </p:iterate>
                                  <p:childTnLst>
                                    <p:set>
                                      <p:cBhvr>
                                        <p:cTn id="20" fill="hold"/>
                                        <p:tgtEl>
                                          <p:spTgt spid="548"/>
                                        </p:tgtEl>
                                        <p:attrNameLst>
                                          <p:attrName>style.visibility</p:attrName>
                                        </p:attrNameLst>
                                      </p:cBhvr>
                                      <p:to>
                                        <p:strVal val="visible"/>
                                      </p:to>
                                    </p:set>
                                    <p:animEffect transition="in" filter="wipe(left)">
                                      <p:cBhvr>
                                        <p:cTn id="21" dur="500"/>
                                        <p:tgtEl>
                                          <p:spTgt spid="54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5" nodeType="clickEffect">
                                  <p:stCondLst>
                                    <p:cond delay="0"/>
                                  </p:stCondLst>
                                  <p:iterate>
                                    <p:tmAbs val="0"/>
                                  </p:iterate>
                                  <p:childTnLst>
                                    <p:set>
                                      <p:cBhvr>
                                        <p:cTn id="25" fill="hold"/>
                                        <p:tgtEl>
                                          <p:spTgt spid="55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6" nodeType="clickEffect">
                                  <p:stCondLst>
                                    <p:cond delay="0"/>
                                  </p:stCondLst>
                                  <p:iterate>
                                    <p:tmAbs val="0"/>
                                  </p:iterate>
                                  <p:childTnLst>
                                    <p:set>
                                      <p:cBhvr>
                                        <p:cTn id="29" fill="hold"/>
                                        <p:tgtEl>
                                          <p:spTgt spid="552">
                                            <p:bg/>
                                          </p:spTgt>
                                        </p:tgtEl>
                                        <p:attrNameLst>
                                          <p:attrName>style.visibility</p:attrName>
                                        </p:attrNameLst>
                                      </p:cBhvr>
                                      <p:to>
                                        <p:strVal val="visible"/>
                                      </p:to>
                                    </p:set>
                                    <p:animEffect transition="in" filter="wipe(left)">
                                      <p:cBhvr>
                                        <p:cTn id="30" dur="500"/>
                                        <p:tgtEl>
                                          <p:spTgt spid="552">
                                            <p:bg/>
                                          </p:spTgt>
                                        </p:tgtEl>
                                      </p:cBhvr>
                                    </p:animEffect>
                                  </p:childTnLst>
                                </p:cTn>
                              </p:par>
                              <p:par>
                                <p:cTn id="31" presetID="22" presetClass="entr" presetSubtype="8" fill="hold" grpId="6" nodeType="withEffect">
                                  <p:stCondLst>
                                    <p:cond delay="0"/>
                                  </p:stCondLst>
                                  <p:iterate>
                                    <p:tmAbs val="0"/>
                                  </p:iterate>
                                  <p:childTnLst>
                                    <p:set>
                                      <p:cBhvr>
                                        <p:cTn id="32" fill="hold"/>
                                        <p:tgtEl>
                                          <p:spTgt spid="552">
                                            <p:txEl>
                                              <p:pRg st="0" end="0"/>
                                            </p:txEl>
                                          </p:spTgt>
                                        </p:tgtEl>
                                        <p:attrNameLst>
                                          <p:attrName>style.visibility</p:attrName>
                                        </p:attrNameLst>
                                      </p:cBhvr>
                                      <p:to>
                                        <p:strVal val="visible"/>
                                      </p:to>
                                    </p:set>
                                    <p:animEffect transition="in" filter="wipe(left)">
                                      <p:cBhvr>
                                        <p:cTn id="33" dur="500"/>
                                        <p:tgtEl>
                                          <p:spTgt spid="55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6" nodeType="clickEffect">
                                  <p:stCondLst>
                                    <p:cond delay="0"/>
                                  </p:stCondLst>
                                  <p:iterate>
                                    <p:tmAbs val="0"/>
                                  </p:iterate>
                                  <p:childTnLst>
                                    <p:set>
                                      <p:cBhvr>
                                        <p:cTn id="37" fill="hold"/>
                                        <p:tgtEl>
                                          <p:spTgt spid="552">
                                            <p:txEl>
                                              <p:pRg st="1" end="1"/>
                                            </p:txEl>
                                          </p:spTgt>
                                        </p:tgtEl>
                                        <p:attrNameLst>
                                          <p:attrName>style.visibility</p:attrName>
                                        </p:attrNameLst>
                                      </p:cBhvr>
                                      <p:to>
                                        <p:strVal val="visible"/>
                                      </p:to>
                                    </p:set>
                                    <p:animEffect transition="in" filter="wipe(left)">
                                      <p:cBhvr>
                                        <p:cTn id="38" dur="500"/>
                                        <p:tgtEl>
                                          <p:spTgt spid="55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 grpId="2" animBg="1" advAuto="0"/>
      <p:bldP spid="538" grpId="1" animBg="1" advAuto="0"/>
      <p:bldP spid="547" grpId="3" animBg="1" advAuto="0"/>
      <p:bldP spid="548" grpId="4" animBg="1" advAuto="0"/>
      <p:bldP spid="551" grpId="5" animBg="1" advAuto="0"/>
      <p:bldP spid="552" grpId="6"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43233E-66D7-4166-ADF8-7C3CBDE833CC}"/>
              </a:ext>
            </a:extLst>
          </p:cNvPr>
          <p:cNvSpPr>
            <a:spLocks noGrp="1"/>
          </p:cNvSpPr>
          <p:nvPr>
            <p:ph type="body" sz="quarter" idx="21"/>
          </p:nvPr>
        </p:nvSpPr>
        <p:spPr/>
        <p:txBody>
          <a:bodyPr/>
          <a:lstStyle/>
          <a:p>
            <a:endParaRPr lang="en-US"/>
          </a:p>
        </p:txBody>
      </p:sp>
      <p:sp>
        <p:nvSpPr>
          <p:cNvPr id="566" name="Compound attack: opportunity"/>
          <p:cNvSpPr txBox="1">
            <a:spLocks noGrp="1"/>
          </p:cNvSpPr>
          <p:nvPr>
            <p:ph type="title"/>
          </p:nvPr>
        </p:nvSpPr>
        <p:spPr>
          <a:prstGeom prst="rect">
            <a:avLst/>
          </a:prstGeom>
        </p:spPr>
        <p:txBody>
          <a:bodyPr>
            <a:normAutofit/>
          </a:bodyPr>
          <a:lstStyle>
            <a:lvl1pPr defTabSz="449833">
              <a:spcBef>
                <a:spcPts val="2100"/>
              </a:spcBef>
              <a:defRPr sz="4619"/>
            </a:lvl1pPr>
          </a:lstStyle>
          <a:p>
            <a:r>
              <a:t>Compound attack: opportunity</a:t>
            </a:r>
          </a:p>
        </p:txBody>
      </p:sp>
      <p:sp>
        <p:nvSpPr>
          <p:cNvPr id="565" name="Compound attack"/>
          <p:cNvSpPr txBox="1">
            <a:spLocks noGrp="1"/>
          </p:cNvSpPr>
          <p:nvPr>
            <p:ph type="body" idx="1"/>
          </p:nvPr>
        </p:nvSpPr>
        <p:spPr>
          <a:prstGeom prst="rect">
            <a:avLst/>
          </a:prstGeom>
        </p:spPr>
        <p:txBody>
          <a:bodyPr/>
          <a:lstStyle/>
          <a:p>
            <a:r>
              <a:t>Compound attack</a:t>
            </a:r>
          </a:p>
        </p:txBody>
      </p:sp>
      <p:sp>
        <p:nvSpPr>
          <p:cNvPr id="5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567" name="Device Driver"/>
          <p:cNvSpPr txBox="1"/>
          <p:nvPr/>
        </p:nvSpPr>
        <p:spPr>
          <a:xfrm>
            <a:off x="5073241" y="1419848"/>
            <a:ext cx="4121448" cy="935422"/>
          </a:xfrm>
          <a:prstGeom prst="rect">
            <a:avLst/>
          </a:prstGeom>
          <a:ln w="12700">
            <a:solidFill>
              <a:schemeClr val="accent2">
                <a:hueOff val="174531"/>
                <a:satOff val="41281"/>
                <a:lumOff val="-14509"/>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lstStyle>
            <a:lvl1pPr algn="ctr">
              <a:spcBef>
                <a:spcPts val="0"/>
              </a:spcBef>
              <a:defRPr sz="2400" b="1">
                <a:solidFill>
                  <a:schemeClr val="accent2">
                    <a:hueOff val="174531"/>
                    <a:satOff val="41281"/>
                    <a:lumOff val="-14509"/>
                  </a:schemeClr>
                </a:solidFill>
                <a:latin typeface="Helvetica Neue"/>
                <a:ea typeface="Helvetica Neue"/>
                <a:cs typeface="Helvetica Neue"/>
                <a:sym typeface="Helvetica Neue"/>
              </a:defRPr>
            </a:lvl1pPr>
          </a:lstStyle>
          <a:p>
            <a:r>
              <a:rPr sz="3200"/>
              <a:t>Device Driver</a:t>
            </a:r>
          </a:p>
        </p:txBody>
      </p:sp>
      <p:sp>
        <p:nvSpPr>
          <p:cNvPr id="568" name="Line"/>
          <p:cNvSpPr/>
          <p:nvPr/>
        </p:nvSpPr>
        <p:spPr>
          <a:xfrm>
            <a:off x="7133164" y="2391257"/>
            <a:ext cx="1693602" cy="1659735"/>
          </a:xfrm>
          <a:prstGeom prst="line">
            <a:avLst/>
          </a:prstGeom>
          <a:ln w="25400">
            <a:solidFill>
              <a:schemeClr val="accent2">
                <a:hueOff val="174531"/>
                <a:satOff val="41281"/>
                <a:lumOff val="-14509"/>
              </a:schemeClr>
            </a:solidFill>
            <a:miter lim="400000"/>
            <a:tailEnd type="triangle"/>
          </a:ln>
        </p:spPr>
        <p:txBody>
          <a:bodyPr lIns="67735" tIns="67735" rIns="67735" bIns="67735" anchor="ctr"/>
          <a:lstStyle/>
          <a:p>
            <a:pPr algn="ctr">
              <a:spcBef>
                <a:spcPts val="0"/>
              </a:spcBef>
              <a:defRPr sz="2200">
                <a:solidFill>
                  <a:srgbClr val="FFFFFF"/>
                </a:solidFill>
                <a:latin typeface="Helvetica Neue Medium"/>
                <a:ea typeface="Helvetica Neue Medium"/>
                <a:cs typeface="Helvetica Neue Medium"/>
                <a:sym typeface="Helvetica Neue Medium"/>
              </a:defRPr>
            </a:pPr>
            <a:endParaRPr sz="2933"/>
          </a:p>
        </p:txBody>
      </p:sp>
      <p:sp>
        <p:nvSpPr>
          <p:cNvPr id="569" name="Line"/>
          <p:cNvSpPr/>
          <p:nvPr/>
        </p:nvSpPr>
        <p:spPr>
          <a:xfrm flipH="1">
            <a:off x="5422488" y="2402616"/>
            <a:ext cx="1710507" cy="1710507"/>
          </a:xfrm>
          <a:prstGeom prst="line">
            <a:avLst/>
          </a:prstGeom>
          <a:ln w="25400">
            <a:solidFill>
              <a:schemeClr val="accent2">
                <a:hueOff val="174531"/>
                <a:satOff val="41281"/>
                <a:lumOff val="-14509"/>
              </a:schemeClr>
            </a:solidFill>
            <a:miter lim="400000"/>
            <a:tailEnd type="triangle"/>
          </a:ln>
        </p:spPr>
        <p:txBody>
          <a:bodyPr lIns="67735" tIns="67735" rIns="67735" bIns="67735" anchor="ctr"/>
          <a:lstStyle/>
          <a:p>
            <a:pPr algn="ctr">
              <a:spcBef>
                <a:spcPts val="0"/>
              </a:spcBef>
              <a:defRPr sz="2200">
                <a:solidFill>
                  <a:srgbClr val="FFFFFF"/>
                </a:solidFill>
                <a:latin typeface="Helvetica Neue Medium"/>
                <a:ea typeface="Helvetica Neue Medium"/>
                <a:cs typeface="Helvetica Neue Medium"/>
                <a:sym typeface="Helvetica Neue Medium"/>
              </a:defRPr>
            </a:pPr>
            <a:endParaRPr sz="2933"/>
          </a:p>
        </p:txBody>
      </p:sp>
      <p:sp>
        <p:nvSpPr>
          <p:cNvPr id="570" name="create; unmap"/>
          <p:cNvSpPr txBox="1"/>
          <p:nvPr/>
        </p:nvSpPr>
        <p:spPr>
          <a:xfrm>
            <a:off x="3287412" y="4083499"/>
            <a:ext cx="3884332" cy="861649"/>
          </a:xfrm>
          <a:prstGeom prst="rect">
            <a:avLst/>
          </a:prstGeom>
          <a:solidFill>
            <a:schemeClr val="accent2">
              <a:hueOff val="174531"/>
              <a:satOff val="41281"/>
              <a:lumOff val="-1450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lstStyle>
            <a:lvl1pPr algn="ctr">
              <a:spcBef>
                <a:spcPts val="0"/>
              </a:spcBef>
              <a:defRPr sz="2200">
                <a:solidFill>
                  <a:srgbClr val="FFFFFF"/>
                </a:solidFill>
                <a:latin typeface="Helvetica Neue Medium"/>
                <a:ea typeface="Helvetica Neue Medium"/>
                <a:cs typeface="Helvetica Neue Medium"/>
                <a:sym typeface="Helvetica Neue Medium"/>
              </a:defRPr>
            </a:lvl1pPr>
          </a:lstStyle>
          <a:p>
            <a:r>
              <a:rPr sz="2933"/>
              <a:t>create; unmap</a:t>
            </a:r>
          </a:p>
        </p:txBody>
      </p:sp>
      <p:grpSp>
        <p:nvGrpSpPr>
          <p:cNvPr id="573" name="unmap; create"/>
          <p:cNvGrpSpPr/>
          <p:nvPr/>
        </p:nvGrpSpPr>
        <p:grpSpPr>
          <a:xfrm>
            <a:off x="7438005" y="3973061"/>
            <a:ext cx="3744062" cy="1082525"/>
            <a:chOff x="0" y="0"/>
            <a:chExt cx="2807960" cy="811868"/>
          </a:xfrm>
        </p:grpSpPr>
        <p:sp>
          <p:nvSpPr>
            <p:cNvPr id="572" name="unmap; create"/>
            <p:cNvSpPr txBox="1"/>
            <p:nvPr/>
          </p:nvSpPr>
          <p:spPr>
            <a:xfrm>
              <a:off x="53881" y="53881"/>
              <a:ext cx="2700199" cy="70410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5" tIns="67735" rIns="67735" bIns="67735" numCol="1" anchor="ctr">
              <a:noAutofit/>
            </a:bodyPr>
            <a:lstStyle>
              <a:lvl1pPr algn="ctr">
                <a:spcBef>
                  <a:spcPts val="0"/>
                </a:spcBef>
                <a:defRPr>
                  <a:solidFill>
                    <a:schemeClr val="accent2">
                      <a:hueOff val="174531"/>
                      <a:satOff val="41281"/>
                      <a:lumOff val="-14509"/>
                    </a:schemeClr>
                  </a:solidFill>
                  <a:latin typeface="Helvetica Neue"/>
                  <a:ea typeface="Helvetica Neue"/>
                  <a:cs typeface="Helvetica Neue"/>
                  <a:sym typeface="Helvetica Neue"/>
                </a:defRPr>
              </a:lvl1pPr>
            </a:lstStyle>
            <a:p>
              <a:r>
                <a:rPr sz="2667"/>
                <a:t>unmap; create</a:t>
              </a:r>
            </a:p>
          </p:txBody>
        </p:sp>
        <p:pic>
          <p:nvPicPr>
            <p:cNvPr id="571" name="unmap; create unmap; create" descr="unmap; create unmap; create"/>
            <p:cNvPicPr>
              <a:picLocks/>
            </p:cNvPicPr>
            <p:nvPr/>
          </p:nvPicPr>
          <p:blipFill>
            <a:blip r:embed="rId2"/>
            <a:stretch>
              <a:fillRect/>
            </a:stretch>
          </p:blipFill>
          <p:spPr>
            <a:xfrm>
              <a:off x="-1" y="0"/>
              <a:ext cx="2807962" cy="811869"/>
            </a:xfrm>
            <a:prstGeom prst="rect">
              <a:avLst/>
            </a:prstGeom>
            <a:effectLst/>
          </p:spPr>
        </p:pic>
      </p:grpSp>
      <p:grpSp>
        <p:nvGrpSpPr>
          <p:cNvPr id="576" name="Group"/>
          <p:cNvGrpSpPr/>
          <p:nvPr/>
        </p:nvGrpSpPr>
        <p:grpSpPr>
          <a:xfrm>
            <a:off x="2686520" y="4946660"/>
            <a:ext cx="2593835" cy="3730150"/>
            <a:chOff x="0" y="0"/>
            <a:chExt cx="1945315" cy="2797525"/>
          </a:xfrm>
        </p:grpSpPr>
        <p:sp>
          <p:nvSpPr>
            <p:cNvPr id="574" name="Line"/>
            <p:cNvSpPr/>
            <p:nvPr/>
          </p:nvSpPr>
          <p:spPr>
            <a:xfrm flipH="1">
              <a:off x="1930267" y="0"/>
              <a:ext cx="1" cy="2797526"/>
            </a:xfrm>
            <a:prstGeom prst="line">
              <a:avLst/>
            </a:prstGeom>
            <a:noFill/>
            <a:ln w="25400" cap="flat">
              <a:solidFill>
                <a:schemeClr val="accent2">
                  <a:hueOff val="174531"/>
                  <a:satOff val="41281"/>
                  <a:lumOff val="-14509"/>
                </a:schemeClr>
              </a:solidFill>
              <a:custDash>
                <a:ds d="200000" sp="200000"/>
              </a:custDash>
              <a:miter lim="400000"/>
              <a:tailEnd type="triangle" w="med" len="med"/>
            </a:ln>
            <a:effectLst/>
          </p:spPr>
          <p:txBody>
            <a:bodyPr wrap="square" lIns="67735" tIns="67735" rIns="67735" bIns="67735" numCol="1" anchor="ctr">
              <a:noAutofit/>
            </a:bodyPr>
            <a:lstStyle/>
            <a:p>
              <a:pPr algn="ctr">
                <a:spcBef>
                  <a:spcPts val="0"/>
                </a:spcBef>
                <a:defRPr sz="2200">
                  <a:solidFill>
                    <a:srgbClr val="FFFFFF"/>
                  </a:solidFill>
                  <a:latin typeface="Helvetica Neue Medium"/>
                  <a:ea typeface="Helvetica Neue Medium"/>
                  <a:cs typeface="Helvetica Neue Medium"/>
                  <a:sym typeface="Helvetica Neue Medium"/>
                </a:defRPr>
              </a:pPr>
              <a:endParaRPr sz="2933"/>
            </a:p>
          </p:txBody>
        </p:sp>
        <p:sp>
          <p:nvSpPr>
            <p:cNvPr id="575" name="Driver Bug"/>
            <p:cNvSpPr txBox="1"/>
            <p:nvPr/>
          </p:nvSpPr>
          <p:spPr>
            <a:xfrm>
              <a:off x="0" y="709740"/>
              <a:ext cx="1945316" cy="5912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5" tIns="67735" rIns="67735" bIns="67735" numCol="1" anchor="ctr">
              <a:noAutofit/>
            </a:bodyPr>
            <a:lstStyle>
              <a:lvl1pPr algn="ctr">
                <a:spcBef>
                  <a:spcPts val="0"/>
                </a:spcBef>
                <a:defRPr>
                  <a:solidFill>
                    <a:schemeClr val="accent2">
                      <a:hueOff val="174531"/>
                      <a:satOff val="41281"/>
                      <a:lumOff val="-14509"/>
                    </a:schemeClr>
                  </a:solidFill>
                  <a:latin typeface="Helvetica Neue"/>
                  <a:ea typeface="Helvetica Neue"/>
                  <a:cs typeface="Helvetica Neue"/>
                  <a:sym typeface="Helvetica Neue"/>
                </a:defRPr>
              </a:lvl1pPr>
            </a:lstStyle>
            <a:p>
              <a:r>
                <a:rPr sz="2667"/>
                <a:t>Driver Bug</a:t>
              </a:r>
            </a:p>
          </p:txBody>
        </p:sp>
      </p:grpSp>
      <p:pic>
        <p:nvPicPr>
          <p:cNvPr id="577" name="Rounded Rectangle Rounded rectangle" descr="Rounded Rectangle Rounded rectangle"/>
          <p:cNvPicPr>
            <a:picLocks/>
          </p:cNvPicPr>
          <p:nvPr/>
        </p:nvPicPr>
        <p:blipFill>
          <a:blip r:embed="rId3"/>
          <a:stretch>
            <a:fillRect/>
          </a:stretch>
        </p:blipFill>
        <p:spPr>
          <a:xfrm>
            <a:off x="3512200" y="8673162"/>
            <a:ext cx="6982188" cy="1764078"/>
          </a:xfrm>
          <a:prstGeom prst="rect">
            <a:avLst/>
          </a:prstGeom>
        </p:spPr>
      </p:pic>
      <p:sp>
        <p:nvSpPr>
          <p:cNvPr id="579" name="Opportunity"/>
          <p:cNvSpPr txBox="1"/>
          <p:nvPr/>
        </p:nvSpPr>
        <p:spPr>
          <a:xfrm>
            <a:off x="4852371" y="8915580"/>
            <a:ext cx="4538113" cy="12110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lstStyle>
            <a:lvl1pPr algn="ctr">
              <a:spcBef>
                <a:spcPts val="0"/>
              </a:spcBef>
              <a:defRPr sz="2400" i="1">
                <a:solidFill>
                  <a:schemeClr val="accent2">
                    <a:hueOff val="174531"/>
                    <a:satOff val="41281"/>
                    <a:lumOff val="-14509"/>
                  </a:schemeClr>
                </a:solidFill>
                <a:latin typeface="Helvetica Neue"/>
                <a:ea typeface="Helvetica Neue"/>
                <a:cs typeface="Helvetica Neue"/>
                <a:sym typeface="Helvetica Neue"/>
              </a:defRPr>
            </a:lvl1pPr>
          </a:lstStyle>
          <a:p>
            <a:r>
              <a:rPr sz="3200"/>
              <a:t>Opportunity</a:t>
            </a:r>
          </a:p>
        </p:txBody>
      </p:sp>
      <p:sp>
        <p:nvSpPr>
          <p:cNvPr id="580" name="deferred mode"/>
          <p:cNvSpPr txBox="1"/>
          <p:nvPr/>
        </p:nvSpPr>
        <p:spPr>
          <a:xfrm>
            <a:off x="5980505" y="5552848"/>
            <a:ext cx="3986943" cy="861649"/>
          </a:xfrm>
          <a:prstGeom prst="rect">
            <a:avLst/>
          </a:prstGeom>
          <a:solidFill>
            <a:schemeClr val="accent2">
              <a:hueOff val="174531"/>
              <a:satOff val="41281"/>
              <a:lumOff val="-1450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lstStyle>
            <a:lvl1pPr algn="ctr">
              <a:spcBef>
                <a:spcPts val="0"/>
              </a:spcBef>
              <a:defRPr sz="2200">
                <a:solidFill>
                  <a:srgbClr val="FFFFFF"/>
                </a:solidFill>
                <a:latin typeface="Helvetica Neue Medium"/>
                <a:ea typeface="Helvetica Neue Medium"/>
                <a:cs typeface="Helvetica Neue Medium"/>
                <a:sym typeface="Helvetica Neue Medium"/>
              </a:defRPr>
            </a:lvl1pPr>
          </a:lstStyle>
          <a:p>
            <a:r>
              <a:rPr sz="2933"/>
              <a:t>deferred mode</a:t>
            </a:r>
          </a:p>
        </p:txBody>
      </p:sp>
      <p:sp>
        <p:nvSpPr>
          <p:cNvPr id="581" name="Line"/>
          <p:cNvSpPr/>
          <p:nvPr/>
        </p:nvSpPr>
        <p:spPr>
          <a:xfrm>
            <a:off x="9310035" y="4995870"/>
            <a:ext cx="1" cy="554086"/>
          </a:xfrm>
          <a:prstGeom prst="line">
            <a:avLst/>
          </a:prstGeom>
          <a:ln w="25400">
            <a:solidFill>
              <a:schemeClr val="accent2">
                <a:hueOff val="174531"/>
                <a:satOff val="41281"/>
                <a:lumOff val="-14509"/>
              </a:schemeClr>
            </a:solidFill>
            <a:miter lim="400000"/>
            <a:tailEnd type="triangle"/>
          </a:ln>
        </p:spPr>
        <p:txBody>
          <a:bodyPr lIns="67735" tIns="67735" rIns="67735" bIns="67735" anchor="ctr"/>
          <a:lstStyle/>
          <a:p>
            <a:pPr algn="ctr">
              <a:spcBef>
                <a:spcPts val="0"/>
              </a:spcBef>
              <a:defRPr sz="2200">
                <a:solidFill>
                  <a:srgbClr val="FFFFFF"/>
                </a:solidFill>
                <a:latin typeface="Helvetica Neue Medium"/>
                <a:ea typeface="Helvetica Neue Medium"/>
                <a:cs typeface="Helvetica Neue Medium"/>
                <a:sym typeface="Helvetica Neue Medium"/>
              </a:defRPr>
            </a:pPr>
            <a:endParaRPr sz="2933"/>
          </a:p>
        </p:txBody>
      </p:sp>
      <p:grpSp>
        <p:nvGrpSpPr>
          <p:cNvPr id="584" name="Group"/>
          <p:cNvGrpSpPr/>
          <p:nvPr/>
        </p:nvGrpSpPr>
        <p:grpSpPr>
          <a:xfrm>
            <a:off x="5995001" y="6444733"/>
            <a:ext cx="2620499" cy="2228428"/>
            <a:chOff x="0" y="0"/>
            <a:chExt cx="1965313" cy="1671268"/>
          </a:xfrm>
        </p:grpSpPr>
        <p:sp>
          <p:nvSpPr>
            <p:cNvPr id="582" name="Line"/>
            <p:cNvSpPr/>
            <p:nvPr/>
          </p:nvSpPr>
          <p:spPr>
            <a:xfrm flipH="1">
              <a:off x="1965313" y="0"/>
              <a:ext cx="1" cy="1671269"/>
            </a:xfrm>
            <a:prstGeom prst="line">
              <a:avLst/>
            </a:prstGeom>
            <a:noFill/>
            <a:ln w="25400" cap="flat">
              <a:solidFill>
                <a:schemeClr val="accent2">
                  <a:hueOff val="174531"/>
                  <a:satOff val="41281"/>
                  <a:lumOff val="-14509"/>
                </a:schemeClr>
              </a:solidFill>
              <a:custDash>
                <a:ds d="200000" sp="200000"/>
              </a:custDash>
              <a:miter lim="400000"/>
              <a:tailEnd type="triangle" w="med" len="med"/>
            </a:ln>
            <a:effectLst/>
          </p:spPr>
          <p:txBody>
            <a:bodyPr wrap="square" lIns="67735" tIns="67735" rIns="67735" bIns="67735" numCol="1" anchor="ctr">
              <a:noAutofit/>
            </a:bodyPr>
            <a:lstStyle/>
            <a:p>
              <a:pPr algn="ctr">
                <a:spcBef>
                  <a:spcPts val="0"/>
                </a:spcBef>
                <a:defRPr sz="2200">
                  <a:solidFill>
                    <a:srgbClr val="FFFFFF"/>
                  </a:solidFill>
                  <a:latin typeface="Helvetica Neue Medium"/>
                  <a:ea typeface="Helvetica Neue Medium"/>
                  <a:cs typeface="Helvetica Neue Medium"/>
                  <a:sym typeface="Helvetica Neue Medium"/>
                </a:defRPr>
              </a:pPr>
              <a:endParaRPr sz="2933"/>
            </a:p>
          </p:txBody>
        </p:sp>
        <p:sp>
          <p:nvSpPr>
            <p:cNvPr id="583" name="OS design"/>
            <p:cNvSpPr txBox="1"/>
            <p:nvPr/>
          </p:nvSpPr>
          <p:spPr>
            <a:xfrm>
              <a:off x="0" y="534931"/>
              <a:ext cx="1925006" cy="5912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5" tIns="67735" rIns="67735" bIns="67735" numCol="1" anchor="ctr">
              <a:noAutofit/>
            </a:bodyPr>
            <a:lstStyle>
              <a:lvl1pPr algn="ctr">
                <a:spcBef>
                  <a:spcPts val="0"/>
                </a:spcBef>
                <a:defRPr>
                  <a:solidFill>
                    <a:schemeClr val="accent2">
                      <a:hueOff val="174531"/>
                      <a:satOff val="41281"/>
                      <a:lumOff val="-14509"/>
                    </a:schemeClr>
                  </a:solidFill>
                  <a:latin typeface="Helvetica Neue"/>
                  <a:ea typeface="Helvetica Neue"/>
                  <a:cs typeface="Helvetica Neue"/>
                  <a:sym typeface="Helvetica Neue"/>
                </a:defRPr>
              </a:lvl1pPr>
            </a:lstStyle>
            <a:p>
              <a:r>
                <a:rPr sz="2667"/>
                <a:t>OS design</a:t>
              </a:r>
            </a:p>
          </p:txBody>
        </p:sp>
      </p:grpSp>
      <p:grpSp>
        <p:nvGrpSpPr>
          <p:cNvPr id="587" name="strict mode"/>
          <p:cNvGrpSpPr/>
          <p:nvPr/>
        </p:nvGrpSpPr>
        <p:grpSpPr>
          <a:xfrm>
            <a:off x="10512825" y="5442410"/>
            <a:ext cx="3055985" cy="1082525"/>
            <a:chOff x="0" y="0"/>
            <a:chExt cx="2291918" cy="811868"/>
          </a:xfrm>
        </p:grpSpPr>
        <p:sp>
          <p:nvSpPr>
            <p:cNvPr id="586" name="strict mode"/>
            <p:cNvSpPr txBox="1"/>
            <p:nvPr/>
          </p:nvSpPr>
          <p:spPr>
            <a:xfrm>
              <a:off x="53881" y="53881"/>
              <a:ext cx="2184156" cy="70410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5" tIns="67735" rIns="67735" bIns="67735" numCol="1" anchor="ctr">
              <a:noAutofit/>
            </a:bodyPr>
            <a:lstStyle>
              <a:lvl1pPr algn="ctr">
                <a:spcBef>
                  <a:spcPts val="0"/>
                </a:spcBef>
                <a:defRPr>
                  <a:solidFill>
                    <a:schemeClr val="accent2">
                      <a:hueOff val="174531"/>
                      <a:satOff val="41281"/>
                      <a:lumOff val="-14509"/>
                    </a:schemeClr>
                  </a:solidFill>
                  <a:latin typeface="Helvetica Neue"/>
                  <a:ea typeface="Helvetica Neue"/>
                  <a:cs typeface="Helvetica Neue"/>
                  <a:sym typeface="Helvetica Neue"/>
                </a:defRPr>
              </a:lvl1pPr>
            </a:lstStyle>
            <a:p>
              <a:r>
                <a:rPr sz="2667"/>
                <a:t>strict mode</a:t>
              </a:r>
            </a:p>
          </p:txBody>
        </p:sp>
        <p:pic>
          <p:nvPicPr>
            <p:cNvPr id="585" name="strict mode strict mode" descr="strict mode strict mode"/>
            <p:cNvPicPr>
              <a:picLocks/>
            </p:cNvPicPr>
            <p:nvPr/>
          </p:nvPicPr>
          <p:blipFill>
            <a:blip r:embed="rId4"/>
            <a:stretch>
              <a:fillRect/>
            </a:stretch>
          </p:blipFill>
          <p:spPr>
            <a:xfrm>
              <a:off x="-1" y="0"/>
              <a:ext cx="2291920" cy="811869"/>
            </a:xfrm>
            <a:prstGeom prst="rect">
              <a:avLst/>
            </a:prstGeom>
            <a:effectLst/>
          </p:spPr>
        </p:pic>
      </p:grpSp>
      <p:sp>
        <p:nvSpPr>
          <p:cNvPr id="588" name="Line"/>
          <p:cNvSpPr/>
          <p:nvPr/>
        </p:nvSpPr>
        <p:spPr>
          <a:xfrm>
            <a:off x="9917386" y="4959323"/>
            <a:ext cx="695424" cy="544970"/>
          </a:xfrm>
          <a:prstGeom prst="line">
            <a:avLst/>
          </a:prstGeom>
          <a:ln w="25400">
            <a:solidFill>
              <a:schemeClr val="accent2">
                <a:hueOff val="174531"/>
                <a:satOff val="41281"/>
                <a:lumOff val="-14509"/>
              </a:schemeClr>
            </a:solidFill>
            <a:miter lim="400000"/>
            <a:tailEnd type="triangle"/>
          </a:ln>
        </p:spPr>
        <p:txBody>
          <a:bodyPr lIns="67735" tIns="67735" rIns="67735" bIns="67735" anchor="ctr"/>
          <a:lstStyle/>
          <a:p>
            <a:pPr algn="ctr">
              <a:spcBef>
                <a:spcPts val="0"/>
              </a:spcBef>
              <a:defRPr sz="2200">
                <a:solidFill>
                  <a:srgbClr val="FFFFFF"/>
                </a:solidFill>
                <a:latin typeface="Helvetica Neue Medium"/>
                <a:ea typeface="Helvetica Neue Medium"/>
                <a:cs typeface="Helvetica Neue Medium"/>
                <a:sym typeface="Helvetica Neue Medium"/>
              </a:defRPr>
            </a:pPr>
            <a:endParaRPr sz="2933"/>
          </a:p>
        </p:txBody>
      </p:sp>
      <p:sp>
        <p:nvSpPr>
          <p:cNvPr id="589" name="Type (c) sub page…"/>
          <p:cNvSpPr txBox="1"/>
          <p:nvPr/>
        </p:nvSpPr>
        <p:spPr>
          <a:xfrm>
            <a:off x="9607669" y="7022196"/>
            <a:ext cx="4866298" cy="1501080"/>
          </a:xfrm>
          <a:prstGeom prst="rect">
            <a:avLst/>
          </a:prstGeom>
          <a:solidFill>
            <a:schemeClr val="accent2">
              <a:hueOff val="174531"/>
              <a:satOff val="41281"/>
              <a:lumOff val="-1450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lstStyle/>
          <a:p>
            <a:pPr algn="ctr">
              <a:spcBef>
                <a:spcPts val="0"/>
              </a:spcBef>
              <a:defRPr sz="2200">
                <a:solidFill>
                  <a:srgbClr val="FFFFFF"/>
                </a:solidFill>
                <a:latin typeface="Helvetica Neue Medium"/>
                <a:ea typeface="Helvetica Neue Medium"/>
                <a:cs typeface="Helvetica Neue Medium"/>
                <a:sym typeface="Helvetica Neue Medium"/>
              </a:defRPr>
            </a:pPr>
            <a:r>
              <a:rPr sz="2933"/>
              <a:t>Type (c) sub page </a:t>
            </a:r>
          </a:p>
          <a:p>
            <a:pPr algn="ctr">
              <a:spcBef>
                <a:spcPts val="0"/>
              </a:spcBef>
              <a:defRPr sz="2200">
                <a:solidFill>
                  <a:srgbClr val="FFFFFF"/>
                </a:solidFill>
                <a:latin typeface="Helvetica Neue Medium"/>
                <a:ea typeface="Helvetica Neue Medium"/>
                <a:cs typeface="Helvetica Neue Medium"/>
                <a:sym typeface="Helvetica Neue Medium"/>
              </a:defRPr>
            </a:pPr>
            <a:r>
              <a:rPr sz="2933"/>
              <a:t>vulnerability </a:t>
            </a:r>
          </a:p>
        </p:txBody>
      </p:sp>
      <p:sp>
        <p:nvSpPr>
          <p:cNvPr id="590" name="Line"/>
          <p:cNvSpPr/>
          <p:nvPr/>
        </p:nvSpPr>
        <p:spPr>
          <a:xfrm>
            <a:off x="12071008" y="6467606"/>
            <a:ext cx="1" cy="587954"/>
          </a:xfrm>
          <a:prstGeom prst="line">
            <a:avLst/>
          </a:prstGeom>
          <a:ln w="25400">
            <a:solidFill>
              <a:schemeClr val="accent2">
                <a:hueOff val="174531"/>
                <a:satOff val="41281"/>
                <a:lumOff val="-14509"/>
              </a:schemeClr>
            </a:solidFill>
            <a:miter lim="400000"/>
            <a:tailEnd type="triangle"/>
          </a:ln>
        </p:spPr>
        <p:txBody>
          <a:bodyPr lIns="67735" tIns="67735" rIns="67735" bIns="67735" anchor="ctr"/>
          <a:lstStyle/>
          <a:p>
            <a:pPr algn="ctr">
              <a:spcBef>
                <a:spcPts val="0"/>
              </a:spcBef>
              <a:defRPr sz="2200">
                <a:solidFill>
                  <a:srgbClr val="FFFFFF"/>
                </a:solidFill>
                <a:latin typeface="Helvetica Neue Medium"/>
                <a:ea typeface="Helvetica Neue Medium"/>
                <a:cs typeface="Helvetica Neue Medium"/>
                <a:sym typeface="Helvetica Neue Medium"/>
              </a:defRPr>
            </a:pPr>
            <a:endParaRPr sz="2933"/>
          </a:p>
        </p:txBody>
      </p:sp>
      <p:grpSp>
        <p:nvGrpSpPr>
          <p:cNvPr id="593" name="Group"/>
          <p:cNvGrpSpPr/>
          <p:nvPr/>
        </p:nvGrpSpPr>
        <p:grpSpPr>
          <a:xfrm>
            <a:off x="9330146" y="8114207"/>
            <a:ext cx="6832803" cy="1585010"/>
            <a:chOff x="0" y="0"/>
            <a:chExt cx="5124444" cy="1188719"/>
          </a:xfrm>
        </p:grpSpPr>
        <p:sp>
          <p:nvSpPr>
            <p:cNvPr id="595" name="Connection Line"/>
            <p:cNvSpPr/>
            <p:nvPr/>
          </p:nvSpPr>
          <p:spPr>
            <a:xfrm>
              <a:off x="0" y="0"/>
              <a:ext cx="3346450" cy="118872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0977"/>
                  </a:lnTo>
                  <a:lnTo>
                    <a:pt x="21600" y="20977"/>
                  </a:lnTo>
                  <a:lnTo>
                    <a:pt x="21600" y="0"/>
                  </a:lnTo>
                </a:path>
              </a:pathLst>
            </a:custGeom>
            <a:noFill/>
            <a:ln w="38100" cap="flat">
              <a:solidFill>
                <a:schemeClr val="accent2">
                  <a:hueOff val="174531"/>
                  <a:satOff val="41281"/>
                  <a:lumOff val="-14509"/>
                </a:schemeClr>
              </a:solidFill>
              <a:custDash>
                <a:ds d="200000" sp="200000"/>
              </a:custDash>
              <a:miter lim="400000"/>
              <a:headEnd type="triangle" w="med" len="med"/>
            </a:ln>
            <a:effectLst/>
          </p:spPr>
          <p:txBody>
            <a:bodyPr/>
            <a:lstStyle/>
            <a:p>
              <a:endParaRPr sz="2667"/>
            </a:p>
          </p:txBody>
        </p:sp>
        <p:sp>
          <p:nvSpPr>
            <p:cNvPr id="592" name="OS design"/>
            <p:cNvSpPr txBox="1"/>
            <p:nvPr/>
          </p:nvSpPr>
          <p:spPr>
            <a:xfrm>
              <a:off x="3378384" y="598349"/>
              <a:ext cx="1746061" cy="5363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5" tIns="67735" rIns="67735" bIns="67735" numCol="1" anchor="ctr">
              <a:noAutofit/>
            </a:bodyPr>
            <a:lstStyle>
              <a:lvl1pPr algn="ctr">
                <a:spcBef>
                  <a:spcPts val="0"/>
                </a:spcBef>
                <a:defRPr>
                  <a:solidFill>
                    <a:schemeClr val="accent2">
                      <a:hueOff val="174531"/>
                      <a:satOff val="41281"/>
                      <a:lumOff val="-14509"/>
                    </a:schemeClr>
                  </a:solidFill>
                  <a:latin typeface="Helvetica Neue"/>
                  <a:ea typeface="Helvetica Neue"/>
                  <a:cs typeface="Helvetica Neue"/>
                  <a:sym typeface="Helvetica Neue"/>
                </a:defRPr>
              </a:lvl1pPr>
            </a:lstStyle>
            <a:p>
              <a:r>
                <a:rPr sz="2667"/>
                <a:t>OS design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iterate>
                                    <p:tmAbs val="0"/>
                                  </p:iterate>
                                  <p:childTnLst>
                                    <p:set>
                                      <p:cBhvr>
                                        <p:cTn id="6" fill="hold"/>
                                        <p:tgtEl>
                                          <p:spTgt spid="569"/>
                                        </p:tgtEl>
                                        <p:attrNameLst>
                                          <p:attrName>style.visibility</p:attrName>
                                        </p:attrNameLst>
                                      </p:cBhvr>
                                      <p:to>
                                        <p:strVal val="visible"/>
                                      </p:to>
                                    </p:set>
                                    <p:animEffect transition="in" filter="strips(downLeft)">
                                      <p:cBhvr>
                                        <p:cTn id="7" dur="500"/>
                                        <p:tgtEl>
                                          <p:spTgt spid="569"/>
                                        </p:tgtEl>
                                      </p:cBhvr>
                                    </p:animEffect>
                                  </p:childTnLst>
                                </p:cTn>
                              </p:par>
                            </p:childTnLst>
                          </p:cTn>
                        </p:par>
                        <p:par>
                          <p:cTn id="8" fill="hold">
                            <p:stCondLst>
                              <p:cond delay="500"/>
                            </p:stCondLst>
                            <p:childTnLst>
                              <p:par>
                                <p:cTn id="9" presetID="4" presetClass="entr" presetSubtype="32" fill="hold" grpId="2" nodeType="afterEffect">
                                  <p:stCondLst>
                                    <p:cond delay="0"/>
                                  </p:stCondLst>
                                  <p:iterate>
                                    <p:tmAbs val="0"/>
                                  </p:iterate>
                                  <p:childTnLst>
                                    <p:set>
                                      <p:cBhvr>
                                        <p:cTn id="10" fill="hold"/>
                                        <p:tgtEl>
                                          <p:spTgt spid="570"/>
                                        </p:tgtEl>
                                        <p:attrNameLst>
                                          <p:attrName>style.visibility</p:attrName>
                                        </p:attrNameLst>
                                      </p:cBhvr>
                                      <p:to>
                                        <p:strVal val="visible"/>
                                      </p:to>
                                    </p:set>
                                    <p:animEffect transition="in" filter="box(out)">
                                      <p:cBhvr>
                                        <p:cTn id="11" dur="500"/>
                                        <p:tgtEl>
                                          <p:spTgt spid="57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576"/>
                                        </p:tgtEl>
                                        <p:attrNameLst>
                                          <p:attrName>style.visibility</p:attrName>
                                        </p:attrNameLst>
                                      </p:cBhvr>
                                      <p:to>
                                        <p:strVal val="visible"/>
                                      </p:to>
                                    </p:set>
                                    <p:animEffect transition="in" filter="wipe(left)">
                                      <p:cBhvr>
                                        <p:cTn id="16" dur="1000"/>
                                        <p:tgtEl>
                                          <p:spTgt spid="57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4" nodeType="clickEffect">
                                  <p:stCondLst>
                                    <p:cond delay="0"/>
                                  </p:stCondLst>
                                  <p:iterate>
                                    <p:tmAbs val="0"/>
                                  </p:iterate>
                                  <p:childTnLst>
                                    <p:set>
                                      <p:cBhvr>
                                        <p:cTn id="20" fill="hold"/>
                                        <p:tgtEl>
                                          <p:spTgt spid="568"/>
                                        </p:tgtEl>
                                        <p:attrNameLst>
                                          <p:attrName>style.visibility</p:attrName>
                                        </p:attrNameLst>
                                      </p:cBhvr>
                                      <p:to>
                                        <p:strVal val="visible"/>
                                      </p:to>
                                    </p:set>
                                    <p:animEffect transition="in" filter="wipe(left)">
                                      <p:cBhvr>
                                        <p:cTn id="21" dur="1000"/>
                                        <p:tgtEl>
                                          <p:spTgt spid="568"/>
                                        </p:tgtEl>
                                      </p:cBhvr>
                                    </p:animEffect>
                                  </p:childTnLst>
                                </p:cTn>
                              </p:par>
                            </p:childTnLst>
                          </p:cTn>
                        </p:par>
                        <p:par>
                          <p:cTn id="22" fill="hold">
                            <p:stCondLst>
                              <p:cond delay="1000"/>
                            </p:stCondLst>
                            <p:childTnLst>
                              <p:par>
                                <p:cTn id="23" presetID="4" presetClass="entr" presetSubtype="32" fill="hold" grpId="5" nodeType="afterEffect">
                                  <p:stCondLst>
                                    <p:cond delay="0"/>
                                  </p:stCondLst>
                                  <p:iterate>
                                    <p:tmAbs val="0"/>
                                  </p:iterate>
                                  <p:childTnLst>
                                    <p:set>
                                      <p:cBhvr>
                                        <p:cTn id="24" fill="hold"/>
                                        <p:tgtEl>
                                          <p:spTgt spid="573"/>
                                        </p:tgtEl>
                                        <p:attrNameLst>
                                          <p:attrName>style.visibility</p:attrName>
                                        </p:attrNameLst>
                                      </p:cBhvr>
                                      <p:to>
                                        <p:strVal val="visible"/>
                                      </p:to>
                                    </p:set>
                                    <p:animEffect transition="in" filter="box(out)">
                                      <p:cBhvr>
                                        <p:cTn id="25" dur="1000"/>
                                        <p:tgtEl>
                                          <p:spTgt spid="57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6" nodeType="clickEffect">
                                  <p:stCondLst>
                                    <p:cond delay="0"/>
                                  </p:stCondLst>
                                  <p:iterate>
                                    <p:tmAbs val="0"/>
                                  </p:iterate>
                                  <p:childTnLst>
                                    <p:set>
                                      <p:cBhvr>
                                        <p:cTn id="29" fill="hold"/>
                                        <p:tgtEl>
                                          <p:spTgt spid="581"/>
                                        </p:tgtEl>
                                        <p:attrNameLst>
                                          <p:attrName>style.visibility</p:attrName>
                                        </p:attrNameLst>
                                      </p:cBhvr>
                                      <p:to>
                                        <p:strVal val="visible"/>
                                      </p:to>
                                    </p:set>
                                    <p:animEffect transition="in" filter="wipe(up)">
                                      <p:cBhvr>
                                        <p:cTn id="30" dur="500"/>
                                        <p:tgtEl>
                                          <p:spTgt spid="581"/>
                                        </p:tgtEl>
                                      </p:cBhvr>
                                    </p:animEffect>
                                  </p:childTnLst>
                                </p:cTn>
                              </p:par>
                            </p:childTnLst>
                          </p:cTn>
                        </p:par>
                        <p:par>
                          <p:cTn id="31" fill="hold">
                            <p:stCondLst>
                              <p:cond delay="500"/>
                            </p:stCondLst>
                            <p:childTnLst>
                              <p:par>
                                <p:cTn id="32" presetID="4" presetClass="entr" presetSubtype="32" fill="hold" grpId="7" nodeType="afterEffect">
                                  <p:stCondLst>
                                    <p:cond delay="0"/>
                                  </p:stCondLst>
                                  <p:iterate>
                                    <p:tmAbs val="0"/>
                                  </p:iterate>
                                  <p:childTnLst>
                                    <p:set>
                                      <p:cBhvr>
                                        <p:cTn id="33" fill="hold"/>
                                        <p:tgtEl>
                                          <p:spTgt spid="580"/>
                                        </p:tgtEl>
                                        <p:attrNameLst>
                                          <p:attrName>style.visibility</p:attrName>
                                        </p:attrNameLst>
                                      </p:cBhvr>
                                      <p:to>
                                        <p:strVal val="visible"/>
                                      </p:to>
                                    </p:set>
                                    <p:animEffect transition="in" filter="box(out)">
                                      <p:cBhvr>
                                        <p:cTn id="34" dur="1000"/>
                                        <p:tgtEl>
                                          <p:spTgt spid="58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8" nodeType="clickEffect">
                                  <p:stCondLst>
                                    <p:cond delay="0"/>
                                  </p:stCondLst>
                                  <p:iterate>
                                    <p:tmAbs val="0"/>
                                  </p:iterate>
                                  <p:childTnLst>
                                    <p:set>
                                      <p:cBhvr>
                                        <p:cTn id="38" fill="hold"/>
                                        <p:tgtEl>
                                          <p:spTgt spid="584"/>
                                        </p:tgtEl>
                                        <p:attrNameLst>
                                          <p:attrName>style.visibility</p:attrName>
                                        </p:attrNameLst>
                                      </p:cBhvr>
                                      <p:to>
                                        <p:strVal val="visible"/>
                                      </p:to>
                                    </p:set>
                                    <p:animEffect transition="in" filter="wipe(left)">
                                      <p:cBhvr>
                                        <p:cTn id="39" dur="500"/>
                                        <p:tgtEl>
                                          <p:spTgt spid="584"/>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6" fill="hold" grpId="9" nodeType="clickEffect">
                                  <p:stCondLst>
                                    <p:cond delay="0"/>
                                  </p:stCondLst>
                                  <p:iterate>
                                    <p:tmAbs val="0"/>
                                  </p:iterate>
                                  <p:childTnLst>
                                    <p:set>
                                      <p:cBhvr>
                                        <p:cTn id="43" fill="hold"/>
                                        <p:tgtEl>
                                          <p:spTgt spid="588"/>
                                        </p:tgtEl>
                                        <p:attrNameLst>
                                          <p:attrName>style.visibility</p:attrName>
                                        </p:attrNameLst>
                                      </p:cBhvr>
                                      <p:to>
                                        <p:strVal val="visible"/>
                                      </p:to>
                                    </p:set>
                                    <p:animEffect transition="in" filter="strips(downRight)">
                                      <p:cBhvr>
                                        <p:cTn id="44" dur="500"/>
                                        <p:tgtEl>
                                          <p:spTgt spid="588"/>
                                        </p:tgtEl>
                                      </p:cBhvr>
                                    </p:animEffect>
                                  </p:childTnLst>
                                </p:cTn>
                              </p:par>
                            </p:childTnLst>
                          </p:cTn>
                        </p:par>
                        <p:par>
                          <p:cTn id="45" fill="hold">
                            <p:stCondLst>
                              <p:cond delay="500"/>
                            </p:stCondLst>
                            <p:childTnLst>
                              <p:par>
                                <p:cTn id="46" presetID="4" presetClass="entr" presetSubtype="32" fill="hold" grpId="10" nodeType="afterEffect">
                                  <p:stCondLst>
                                    <p:cond delay="0"/>
                                  </p:stCondLst>
                                  <p:iterate>
                                    <p:tmAbs val="0"/>
                                  </p:iterate>
                                  <p:childTnLst>
                                    <p:set>
                                      <p:cBhvr>
                                        <p:cTn id="47" fill="hold"/>
                                        <p:tgtEl>
                                          <p:spTgt spid="587"/>
                                        </p:tgtEl>
                                        <p:attrNameLst>
                                          <p:attrName>style.visibility</p:attrName>
                                        </p:attrNameLst>
                                      </p:cBhvr>
                                      <p:to>
                                        <p:strVal val="visible"/>
                                      </p:to>
                                    </p:set>
                                    <p:animEffect transition="in" filter="box(out)">
                                      <p:cBhvr>
                                        <p:cTn id="48" dur="1000"/>
                                        <p:tgtEl>
                                          <p:spTgt spid="58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11" nodeType="clickEffect">
                                  <p:stCondLst>
                                    <p:cond delay="0"/>
                                  </p:stCondLst>
                                  <p:iterate>
                                    <p:tmAbs val="0"/>
                                  </p:iterate>
                                  <p:childTnLst>
                                    <p:set>
                                      <p:cBhvr>
                                        <p:cTn id="52" fill="hold"/>
                                        <p:tgtEl>
                                          <p:spTgt spid="590"/>
                                        </p:tgtEl>
                                        <p:attrNameLst>
                                          <p:attrName>style.visibility</p:attrName>
                                        </p:attrNameLst>
                                      </p:cBhvr>
                                      <p:to>
                                        <p:strVal val="visible"/>
                                      </p:to>
                                    </p:set>
                                    <p:animEffect transition="in" filter="wipe(up)">
                                      <p:cBhvr>
                                        <p:cTn id="53" dur="500"/>
                                        <p:tgtEl>
                                          <p:spTgt spid="590"/>
                                        </p:tgtEl>
                                      </p:cBhvr>
                                    </p:animEffect>
                                  </p:childTnLst>
                                </p:cTn>
                              </p:par>
                            </p:childTnLst>
                          </p:cTn>
                        </p:par>
                        <p:par>
                          <p:cTn id="54" fill="hold">
                            <p:stCondLst>
                              <p:cond delay="500"/>
                            </p:stCondLst>
                            <p:childTnLst>
                              <p:par>
                                <p:cTn id="55" presetID="4" presetClass="entr" presetSubtype="32" fill="hold" grpId="12" nodeType="afterEffect">
                                  <p:stCondLst>
                                    <p:cond delay="0"/>
                                  </p:stCondLst>
                                  <p:iterate>
                                    <p:tmAbs val="0"/>
                                  </p:iterate>
                                  <p:childTnLst>
                                    <p:set>
                                      <p:cBhvr>
                                        <p:cTn id="56" fill="hold"/>
                                        <p:tgtEl>
                                          <p:spTgt spid="589"/>
                                        </p:tgtEl>
                                        <p:attrNameLst>
                                          <p:attrName>style.visibility</p:attrName>
                                        </p:attrNameLst>
                                      </p:cBhvr>
                                      <p:to>
                                        <p:strVal val="visible"/>
                                      </p:to>
                                    </p:set>
                                    <p:animEffect transition="in" filter="box(out)">
                                      <p:cBhvr>
                                        <p:cTn id="57" dur="1000"/>
                                        <p:tgtEl>
                                          <p:spTgt spid="5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13" nodeType="clickEffect">
                                  <p:stCondLst>
                                    <p:cond delay="0"/>
                                  </p:stCondLst>
                                  <p:iterate>
                                    <p:tmAbs val="0"/>
                                  </p:iterate>
                                  <p:childTnLst>
                                    <p:set>
                                      <p:cBhvr>
                                        <p:cTn id="61" fill="hold"/>
                                        <p:tgtEl>
                                          <p:spTgt spid="593"/>
                                        </p:tgtEl>
                                        <p:attrNameLst>
                                          <p:attrName>style.visibility</p:attrName>
                                        </p:attrNameLst>
                                      </p:cBhvr>
                                      <p:to>
                                        <p:strVal val="visible"/>
                                      </p:to>
                                    </p:set>
                                    <p:animEffect transition="in" filter="wipe(right)">
                                      <p:cBhvr>
                                        <p:cTn id="62" dur="5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 grpId="4" animBg="1" advAuto="0"/>
      <p:bldP spid="569" grpId="1" animBg="1" advAuto="0"/>
      <p:bldP spid="570" grpId="2" animBg="1" advAuto="0"/>
      <p:bldP spid="573" grpId="5" animBg="1" advAuto="0"/>
      <p:bldP spid="576" grpId="3" animBg="1" advAuto="0"/>
      <p:bldP spid="580" grpId="7" animBg="1" advAuto="0"/>
      <p:bldP spid="581" grpId="6" animBg="1" advAuto="0"/>
      <p:bldP spid="584" grpId="8" animBg="1" advAuto="0"/>
      <p:bldP spid="587" grpId="10" animBg="1" advAuto="0"/>
      <p:bldP spid="588" grpId="9" animBg="1" advAuto="0"/>
      <p:bldP spid="589" grpId="12" animBg="1" advAuto="0"/>
      <p:bldP spid="590" grpId="11" animBg="1" advAuto="0"/>
      <p:bldP spid="593" grpId="13"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ointributions"/>
          <p:cNvSpPr txBox="1">
            <a:spLocks noGrp="1"/>
          </p:cNvSpPr>
          <p:nvPr>
            <p:ph type="body" idx="21"/>
          </p:nvPr>
        </p:nvSpPr>
        <p:spPr>
          <a:prstGeom prst="rect">
            <a:avLst/>
          </a:prstGeom>
        </p:spPr>
        <p:txBody>
          <a:bodyPr/>
          <a:lstStyle/>
          <a:p>
            <a:r>
              <a:t>Cointributions</a:t>
            </a:r>
          </a:p>
        </p:txBody>
      </p:sp>
      <p:sp>
        <p:nvSpPr>
          <p:cNvPr id="556" name="challenges"/>
          <p:cNvSpPr txBox="1">
            <a:spLocks noGrp="1"/>
          </p:cNvSpPr>
          <p:nvPr>
            <p:ph type="title"/>
          </p:nvPr>
        </p:nvSpPr>
        <p:spPr>
          <a:prstGeom prst="rect">
            <a:avLst/>
          </a:prstGeom>
        </p:spPr>
        <p:txBody>
          <a:bodyPr/>
          <a:lstStyle>
            <a:lvl1pPr defTabSz="467359">
              <a:spcBef>
                <a:spcPts val="2200"/>
              </a:spcBef>
              <a:defRPr sz="4800"/>
            </a:lvl1pPr>
          </a:lstStyle>
          <a:p>
            <a:r>
              <a:t>challenges</a:t>
            </a:r>
          </a:p>
        </p:txBody>
      </p:sp>
      <p:sp>
        <p:nvSpPr>
          <p:cNvPr id="557" name="We present a structured way to reason about DMA vulnerabilities.…"/>
          <p:cNvSpPr txBox="1">
            <a:spLocks noGrp="1"/>
          </p:cNvSpPr>
          <p:nvPr>
            <p:ph type="body" idx="1"/>
          </p:nvPr>
        </p:nvSpPr>
        <p:spPr>
          <a:prstGeom prst="rect">
            <a:avLst/>
          </a:prstGeom>
        </p:spPr>
        <p:txBody>
          <a:bodyPr>
            <a:normAutofit lnSpcReduction="10000"/>
          </a:bodyPr>
          <a:lstStyle/>
          <a:p>
            <a:pPr marL="782359" lvl="1" indent="-391180" defTabSz="514122">
              <a:spcBef>
                <a:spcPts val="2400"/>
              </a:spcBef>
              <a:defRPr sz="2244">
                <a:solidFill>
                  <a:schemeClr val="accent3">
                    <a:hueOff val="1279411"/>
                    <a:satOff val="-9468"/>
                    <a:lumOff val="-15294"/>
                  </a:schemeClr>
                </a:solidFill>
              </a:defRPr>
            </a:pPr>
            <a:r>
              <a:t>We present a structured way to reason about DMA vulnerabilities. </a:t>
            </a:r>
          </a:p>
          <a:p>
            <a:pPr marL="1173539" lvl="2" indent="-391180" defTabSz="514122">
              <a:spcBef>
                <a:spcPts val="2400"/>
              </a:spcBef>
              <a:defRPr sz="2244">
                <a:solidFill>
                  <a:schemeClr val="accent3">
                    <a:hueOff val="1279411"/>
                    <a:satOff val="-9468"/>
                    <a:lumOff val="-15294"/>
                  </a:schemeClr>
                </a:solidFill>
              </a:defRPr>
            </a:pPr>
            <a:r>
              <a:t>Sub-page vulnerability Characterization.</a:t>
            </a:r>
          </a:p>
          <a:p>
            <a:pPr marL="1173539" lvl="2" indent="-391180" defTabSz="514122">
              <a:spcBef>
                <a:spcPts val="2400"/>
              </a:spcBef>
              <a:defRPr sz="2244">
                <a:solidFill>
                  <a:schemeClr val="accent3">
                    <a:hueOff val="1279411"/>
                    <a:satOff val="-9468"/>
                    <a:lumOff val="-15294"/>
                  </a:schemeClr>
                </a:solidFill>
              </a:defRPr>
            </a:pPr>
            <a:r>
              <a:t>MMO.</a:t>
            </a:r>
          </a:p>
          <a:p>
            <a:pPr marL="782359" lvl="1" indent="-391180" defTabSz="514122">
              <a:spcBef>
                <a:spcPts val="2400"/>
              </a:spcBef>
              <a:defRPr sz="2244">
                <a:solidFill>
                  <a:schemeClr val="accent3">
                    <a:hueOff val="1279411"/>
                    <a:satOff val="-9468"/>
                    <a:lumOff val="-15294"/>
                  </a:schemeClr>
                </a:solidFill>
              </a:defRPr>
            </a:pPr>
            <a:r>
              <a:t>Structured way of detecting vulnerabilities.</a:t>
            </a:r>
          </a:p>
          <a:p>
            <a:pPr marL="1173539" lvl="2" indent="-391180" defTabSz="514122">
              <a:spcBef>
                <a:spcPts val="2400"/>
              </a:spcBef>
              <a:defRPr sz="2244">
                <a:solidFill>
                  <a:schemeClr val="accent3">
                    <a:hueOff val="1279411"/>
                    <a:satOff val="-9468"/>
                    <a:lumOff val="-15294"/>
                  </a:schemeClr>
                </a:solidFill>
              </a:defRPr>
            </a:pPr>
            <a:r>
              <a:t>Static Analysis</a:t>
            </a:r>
          </a:p>
          <a:p>
            <a:pPr marL="1173539" lvl="2" indent="-391180" defTabSz="514122">
              <a:spcBef>
                <a:spcPts val="2400"/>
              </a:spcBef>
              <a:defRPr sz="2244">
                <a:solidFill>
                  <a:schemeClr val="accent3">
                    <a:hueOff val="1279411"/>
                    <a:satOff val="-9468"/>
                    <a:lumOff val="-15294"/>
                  </a:schemeClr>
                </a:solidFill>
              </a:defRPr>
            </a:pPr>
            <a:r>
              <a:t>Dynamic Analysis </a:t>
            </a:r>
          </a:p>
          <a:p>
            <a:pPr marL="782359" lvl="1" indent="-391180" defTabSz="514122">
              <a:spcBef>
                <a:spcPts val="2400"/>
              </a:spcBef>
              <a:defRPr sz="2244">
                <a:solidFill>
                  <a:schemeClr val="accent3">
                    <a:hueOff val="1279411"/>
                    <a:satOff val="-9468"/>
                    <a:lumOff val="-15294"/>
                  </a:schemeClr>
                </a:solidFill>
              </a:defRPr>
            </a:pPr>
            <a:r>
              <a:t>DMA Vulnerabilities are quantified.</a:t>
            </a:r>
          </a:p>
          <a:p>
            <a:pPr marL="1173539" lvl="2" indent="-391180" defTabSz="514122">
              <a:spcBef>
                <a:spcPts val="2400"/>
              </a:spcBef>
              <a:defRPr sz="2244">
                <a:solidFill>
                  <a:schemeClr val="accent3">
                    <a:hueOff val="1279411"/>
                    <a:satOff val="-9468"/>
                    <a:lumOff val="-15294"/>
                  </a:schemeClr>
                </a:solidFill>
              </a:defRPr>
            </a:pPr>
            <a:r>
              <a:t>Linux Kernel 5.0 DMA vulnerability analysis.</a:t>
            </a:r>
          </a:p>
          <a:p>
            <a:pPr marL="782359" lvl="1" indent="-391180" defTabSz="514122">
              <a:spcBef>
                <a:spcPts val="2400"/>
              </a:spcBef>
              <a:defRPr sz="2244">
                <a:solidFill>
                  <a:schemeClr val="accent3">
                    <a:hueOff val="1279411"/>
                    <a:satOff val="-9468"/>
                    <a:lumOff val="-15294"/>
                  </a:schemeClr>
                </a:solidFill>
              </a:defRPr>
            </a:pPr>
            <a:r>
              <a:t>DMA attacks characterized.</a:t>
            </a:r>
          </a:p>
          <a:p>
            <a:pPr marL="1173539" lvl="2" indent="-391180" defTabSz="514122">
              <a:spcBef>
                <a:spcPts val="2400"/>
              </a:spcBef>
              <a:defRPr sz="2244">
                <a:solidFill>
                  <a:schemeClr val="accent3">
                    <a:hueOff val="1279411"/>
                    <a:satOff val="-9468"/>
                    <a:lumOff val="-15294"/>
                  </a:schemeClr>
                </a:solidFill>
              </a:defRPr>
            </a:pPr>
            <a:r>
              <a:t>Compound DMA-Attacks.</a:t>
            </a:r>
          </a:p>
        </p:txBody>
      </p:sp>
      <p:sp>
        <p:nvSpPr>
          <p:cNvPr id="558" name="Slide Number"/>
          <p:cNvSpPr txBox="1">
            <a:spLocks noGrp="1"/>
          </p:cNvSpPr>
          <p:nvPr>
            <p:ph type="sldNum" sz="quarter" idx="2"/>
          </p:nvPr>
        </p:nvSpPr>
        <p:spPr>
          <a:xfrm>
            <a:off x="16689214" y="-1050047"/>
            <a:ext cx="102657" cy="5064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57">
                                            <p:bg/>
                                          </p:spTgt>
                                        </p:tgtEl>
                                        <p:attrNameLst>
                                          <p:attrName>style.visibility</p:attrName>
                                        </p:attrNameLst>
                                      </p:cBhvr>
                                      <p:to>
                                        <p:strVal val="visible"/>
                                      </p:to>
                                    </p:set>
                                    <p:animEffect transition="in" filter="wipe(left)">
                                      <p:cBhvr>
                                        <p:cTn id="7" dur="500"/>
                                        <p:tgtEl>
                                          <p:spTgt spid="557">
                                            <p:bg/>
                                          </p:spTgt>
                                        </p:tgtEl>
                                      </p:cBhvr>
                                    </p:animEffect>
                                  </p:childTnLst>
                                </p:cTn>
                              </p:par>
                            </p:childTnLst>
                          </p:cTn>
                        </p:par>
                        <p:par>
                          <p:cTn id="8" fill="hold">
                            <p:stCondLst>
                              <p:cond delay="500"/>
                            </p:stCondLst>
                            <p:childTnLst>
                              <p:par>
                                <p:cTn id="9" presetID="22" presetClass="entr" presetSubtype="8" fill="hold" grpId="1" nodeType="afterEffect">
                                  <p:stCondLst>
                                    <p:cond delay="0"/>
                                  </p:stCondLst>
                                  <p:iterate>
                                    <p:tmAbs val="0"/>
                                  </p:iterate>
                                  <p:childTnLst>
                                    <p:set>
                                      <p:cBhvr>
                                        <p:cTn id="10" fill="hold"/>
                                        <p:tgtEl>
                                          <p:spTgt spid="557">
                                            <p:txEl>
                                              <p:pRg st="0" end="0"/>
                                            </p:txEl>
                                          </p:spTgt>
                                        </p:tgtEl>
                                        <p:attrNameLst>
                                          <p:attrName>style.visibility</p:attrName>
                                        </p:attrNameLst>
                                      </p:cBhvr>
                                      <p:to>
                                        <p:strVal val="visible"/>
                                      </p:to>
                                    </p:set>
                                    <p:animEffect transition="in" filter="wipe(left)">
                                      <p:cBhvr>
                                        <p:cTn id="11" dur="500"/>
                                        <p:tgtEl>
                                          <p:spTgt spid="557">
                                            <p:txEl>
                                              <p:pRg st="0" end="0"/>
                                            </p:txEl>
                                          </p:spTgt>
                                        </p:tgtEl>
                                      </p:cBhvr>
                                    </p:animEffect>
                                  </p:childTnLst>
                                </p:cTn>
                              </p:par>
                            </p:childTnLst>
                          </p:cTn>
                        </p:par>
                        <p:par>
                          <p:cTn id="12" fill="hold">
                            <p:stCondLst>
                              <p:cond delay="1000"/>
                            </p:stCondLst>
                            <p:childTnLst>
                              <p:par>
                                <p:cTn id="13" presetID="22" presetClass="entr" presetSubtype="8" fill="hold" grpId="1" nodeType="afterEffect">
                                  <p:stCondLst>
                                    <p:cond delay="0"/>
                                  </p:stCondLst>
                                  <p:iterate>
                                    <p:tmAbs val="0"/>
                                  </p:iterate>
                                  <p:childTnLst>
                                    <p:set>
                                      <p:cBhvr>
                                        <p:cTn id="14" fill="hold"/>
                                        <p:tgtEl>
                                          <p:spTgt spid="557">
                                            <p:txEl>
                                              <p:pRg st="1" end="1"/>
                                            </p:txEl>
                                          </p:spTgt>
                                        </p:tgtEl>
                                        <p:attrNameLst>
                                          <p:attrName>style.visibility</p:attrName>
                                        </p:attrNameLst>
                                      </p:cBhvr>
                                      <p:to>
                                        <p:strVal val="visible"/>
                                      </p:to>
                                    </p:set>
                                    <p:animEffect transition="in" filter="wipe(left)">
                                      <p:cBhvr>
                                        <p:cTn id="15" dur="500"/>
                                        <p:tgtEl>
                                          <p:spTgt spid="557">
                                            <p:txEl>
                                              <p:pRg st="1" end="1"/>
                                            </p:txEl>
                                          </p:spTgt>
                                        </p:tgtEl>
                                      </p:cBhvr>
                                    </p:animEffect>
                                  </p:childTnLst>
                                </p:cTn>
                              </p:par>
                            </p:childTnLst>
                          </p:cTn>
                        </p:par>
                        <p:par>
                          <p:cTn id="16" fill="hold">
                            <p:stCondLst>
                              <p:cond delay="1500"/>
                            </p:stCondLst>
                            <p:childTnLst>
                              <p:par>
                                <p:cTn id="17" presetID="22" presetClass="entr" presetSubtype="8" fill="hold" grpId="1" nodeType="afterEffect">
                                  <p:stCondLst>
                                    <p:cond delay="0"/>
                                  </p:stCondLst>
                                  <p:iterate>
                                    <p:tmAbs val="0"/>
                                  </p:iterate>
                                  <p:childTnLst>
                                    <p:set>
                                      <p:cBhvr>
                                        <p:cTn id="18" fill="hold"/>
                                        <p:tgtEl>
                                          <p:spTgt spid="557">
                                            <p:txEl>
                                              <p:pRg st="2" end="2"/>
                                            </p:txEl>
                                          </p:spTgt>
                                        </p:tgtEl>
                                        <p:attrNameLst>
                                          <p:attrName>style.visibility</p:attrName>
                                        </p:attrNameLst>
                                      </p:cBhvr>
                                      <p:to>
                                        <p:strVal val="visible"/>
                                      </p:to>
                                    </p:set>
                                    <p:animEffect transition="in" filter="wipe(left)">
                                      <p:cBhvr>
                                        <p:cTn id="19" dur="500"/>
                                        <p:tgtEl>
                                          <p:spTgt spid="557">
                                            <p:txEl>
                                              <p:pRg st="2" end="2"/>
                                            </p:txEl>
                                          </p:spTgt>
                                        </p:tgtEl>
                                      </p:cBhvr>
                                    </p:animEffect>
                                  </p:childTnLst>
                                </p:cTn>
                              </p:par>
                            </p:childTnLst>
                          </p:cTn>
                        </p:par>
                        <p:par>
                          <p:cTn id="20" fill="hold">
                            <p:stCondLst>
                              <p:cond delay="2000"/>
                            </p:stCondLst>
                            <p:childTnLst>
                              <p:par>
                                <p:cTn id="21" presetID="22" presetClass="entr" presetSubtype="8" fill="hold" grpId="1" nodeType="afterEffect">
                                  <p:stCondLst>
                                    <p:cond delay="0"/>
                                  </p:stCondLst>
                                  <p:iterate>
                                    <p:tmAbs val="0"/>
                                  </p:iterate>
                                  <p:childTnLst>
                                    <p:set>
                                      <p:cBhvr>
                                        <p:cTn id="22" fill="hold"/>
                                        <p:tgtEl>
                                          <p:spTgt spid="557">
                                            <p:txEl>
                                              <p:pRg st="3" end="3"/>
                                            </p:txEl>
                                          </p:spTgt>
                                        </p:tgtEl>
                                        <p:attrNameLst>
                                          <p:attrName>style.visibility</p:attrName>
                                        </p:attrNameLst>
                                      </p:cBhvr>
                                      <p:to>
                                        <p:strVal val="visible"/>
                                      </p:to>
                                    </p:set>
                                    <p:animEffect transition="in" filter="wipe(left)">
                                      <p:cBhvr>
                                        <p:cTn id="23" dur="500"/>
                                        <p:tgtEl>
                                          <p:spTgt spid="557">
                                            <p:txEl>
                                              <p:pRg st="3" end="3"/>
                                            </p:txEl>
                                          </p:spTgt>
                                        </p:tgtEl>
                                      </p:cBhvr>
                                    </p:animEffect>
                                  </p:childTnLst>
                                </p:cTn>
                              </p:par>
                            </p:childTnLst>
                          </p:cTn>
                        </p:par>
                        <p:par>
                          <p:cTn id="24" fill="hold">
                            <p:stCondLst>
                              <p:cond delay="2500"/>
                            </p:stCondLst>
                            <p:childTnLst>
                              <p:par>
                                <p:cTn id="25" presetID="22" presetClass="entr" presetSubtype="8" fill="hold" grpId="1" nodeType="afterEffect">
                                  <p:stCondLst>
                                    <p:cond delay="0"/>
                                  </p:stCondLst>
                                  <p:iterate>
                                    <p:tmAbs val="0"/>
                                  </p:iterate>
                                  <p:childTnLst>
                                    <p:set>
                                      <p:cBhvr>
                                        <p:cTn id="26" fill="hold"/>
                                        <p:tgtEl>
                                          <p:spTgt spid="557">
                                            <p:txEl>
                                              <p:pRg st="4" end="4"/>
                                            </p:txEl>
                                          </p:spTgt>
                                        </p:tgtEl>
                                        <p:attrNameLst>
                                          <p:attrName>style.visibility</p:attrName>
                                        </p:attrNameLst>
                                      </p:cBhvr>
                                      <p:to>
                                        <p:strVal val="visible"/>
                                      </p:to>
                                    </p:set>
                                    <p:animEffect transition="in" filter="wipe(left)">
                                      <p:cBhvr>
                                        <p:cTn id="27" dur="500"/>
                                        <p:tgtEl>
                                          <p:spTgt spid="557">
                                            <p:txEl>
                                              <p:pRg st="4" end="4"/>
                                            </p:txEl>
                                          </p:spTgt>
                                        </p:tgtEl>
                                      </p:cBhvr>
                                    </p:animEffect>
                                  </p:childTnLst>
                                </p:cTn>
                              </p:par>
                            </p:childTnLst>
                          </p:cTn>
                        </p:par>
                        <p:par>
                          <p:cTn id="28" fill="hold">
                            <p:stCondLst>
                              <p:cond delay="3000"/>
                            </p:stCondLst>
                            <p:childTnLst>
                              <p:par>
                                <p:cTn id="29" presetID="22" presetClass="entr" presetSubtype="8" fill="hold" grpId="1" nodeType="afterEffect">
                                  <p:stCondLst>
                                    <p:cond delay="0"/>
                                  </p:stCondLst>
                                  <p:iterate>
                                    <p:tmAbs val="0"/>
                                  </p:iterate>
                                  <p:childTnLst>
                                    <p:set>
                                      <p:cBhvr>
                                        <p:cTn id="30" fill="hold"/>
                                        <p:tgtEl>
                                          <p:spTgt spid="557">
                                            <p:txEl>
                                              <p:pRg st="5" end="5"/>
                                            </p:txEl>
                                          </p:spTgt>
                                        </p:tgtEl>
                                        <p:attrNameLst>
                                          <p:attrName>style.visibility</p:attrName>
                                        </p:attrNameLst>
                                      </p:cBhvr>
                                      <p:to>
                                        <p:strVal val="visible"/>
                                      </p:to>
                                    </p:set>
                                    <p:animEffect transition="in" filter="wipe(left)">
                                      <p:cBhvr>
                                        <p:cTn id="31" dur="500"/>
                                        <p:tgtEl>
                                          <p:spTgt spid="557">
                                            <p:txEl>
                                              <p:pRg st="5" end="5"/>
                                            </p:txEl>
                                          </p:spTgt>
                                        </p:tgtEl>
                                      </p:cBhvr>
                                    </p:animEffect>
                                  </p:childTnLst>
                                </p:cTn>
                              </p:par>
                            </p:childTnLst>
                          </p:cTn>
                        </p:par>
                        <p:par>
                          <p:cTn id="32" fill="hold">
                            <p:stCondLst>
                              <p:cond delay="3500"/>
                            </p:stCondLst>
                            <p:childTnLst>
                              <p:par>
                                <p:cTn id="33" presetID="22" presetClass="entr" presetSubtype="8" fill="hold" grpId="1" nodeType="afterEffect">
                                  <p:stCondLst>
                                    <p:cond delay="0"/>
                                  </p:stCondLst>
                                  <p:iterate>
                                    <p:tmAbs val="0"/>
                                  </p:iterate>
                                  <p:childTnLst>
                                    <p:set>
                                      <p:cBhvr>
                                        <p:cTn id="34" fill="hold"/>
                                        <p:tgtEl>
                                          <p:spTgt spid="557">
                                            <p:txEl>
                                              <p:pRg st="6" end="6"/>
                                            </p:txEl>
                                          </p:spTgt>
                                        </p:tgtEl>
                                        <p:attrNameLst>
                                          <p:attrName>style.visibility</p:attrName>
                                        </p:attrNameLst>
                                      </p:cBhvr>
                                      <p:to>
                                        <p:strVal val="visible"/>
                                      </p:to>
                                    </p:set>
                                    <p:animEffect transition="in" filter="wipe(left)">
                                      <p:cBhvr>
                                        <p:cTn id="35" dur="500"/>
                                        <p:tgtEl>
                                          <p:spTgt spid="557">
                                            <p:txEl>
                                              <p:pRg st="6" end="6"/>
                                            </p:txEl>
                                          </p:spTgt>
                                        </p:tgtEl>
                                      </p:cBhvr>
                                    </p:animEffect>
                                  </p:childTnLst>
                                </p:cTn>
                              </p:par>
                            </p:childTnLst>
                          </p:cTn>
                        </p:par>
                        <p:par>
                          <p:cTn id="36" fill="hold">
                            <p:stCondLst>
                              <p:cond delay="4000"/>
                            </p:stCondLst>
                            <p:childTnLst>
                              <p:par>
                                <p:cTn id="37" presetID="22" presetClass="entr" presetSubtype="8" fill="hold" grpId="1" nodeType="afterEffect">
                                  <p:stCondLst>
                                    <p:cond delay="0"/>
                                  </p:stCondLst>
                                  <p:iterate>
                                    <p:tmAbs val="0"/>
                                  </p:iterate>
                                  <p:childTnLst>
                                    <p:set>
                                      <p:cBhvr>
                                        <p:cTn id="38" fill="hold"/>
                                        <p:tgtEl>
                                          <p:spTgt spid="557">
                                            <p:txEl>
                                              <p:pRg st="7" end="7"/>
                                            </p:txEl>
                                          </p:spTgt>
                                        </p:tgtEl>
                                        <p:attrNameLst>
                                          <p:attrName>style.visibility</p:attrName>
                                        </p:attrNameLst>
                                      </p:cBhvr>
                                      <p:to>
                                        <p:strVal val="visible"/>
                                      </p:to>
                                    </p:set>
                                    <p:animEffect transition="in" filter="wipe(left)">
                                      <p:cBhvr>
                                        <p:cTn id="39" dur="500"/>
                                        <p:tgtEl>
                                          <p:spTgt spid="557">
                                            <p:txEl>
                                              <p:pRg st="7" end="7"/>
                                            </p:txEl>
                                          </p:spTgt>
                                        </p:tgtEl>
                                      </p:cBhvr>
                                    </p:animEffect>
                                  </p:childTnLst>
                                </p:cTn>
                              </p:par>
                            </p:childTnLst>
                          </p:cTn>
                        </p:par>
                        <p:par>
                          <p:cTn id="40" fill="hold">
                            <p:stCondLst>
                              <p:cond delay="4500"/>
                            </p:stCondLst>
                            <p:childTnLst>
                              <p:par>
                                <p:cTn id="41" presetID="22" presetClass="entr" presetSubtype="8" fill="hold" grpId="1" nodeType="afterEffect">
                                  <p:stCondLst>
                                    <p:cond delay="0"/>
                                  </p:stCondLst>
                                  <p:iterate>
                                    <p:tmAbs val="0"/>
                                  </p:iterate>
                                  <p:childTnLst>
                                    <p:set>
                                      <p:cBhvr>
                                        <p:cTn id="42" fill="hold"/>
                                        <p:tgtEl>
                                          <p:spTgt spid="557">
                                            <p:txEl>
                                              <p:pRg st="8" end="8"/>
                                            </p:txEl>
                                          </p:spTgt>
                                        </p:tgtEl>
                                        <p:attrNameLst>
                                          <p:attrName>style.visibility</p:attrName>
                                        </p:attrNameLst>
                                      </p:cBhvr>
                                      <p:to>
                                        <p:strVal val="visible"/>
                                      </p:to>
                                    </p:set>
                                    <p:animEffect transition="in" filter="wipe(left)">
                                      <p:cBhvr>
                                        <p:cTn id="43" dur="500"/>
                                        <p:tgtEl>
                                          <p:spTgt spid="557">
                                            <p:txEl>
                                              <p:pRg st="8" end="8"/>
                                            </p:txEl>
                                          </p:spTgt>
                                        </p:tgtEl>
                                      </p:cBhvr>
                                    </p:animEffect>
                                  </p:childTnLst>
                                </p:cTn>
                              </p:par>
                            </p:childTnLst>
                          </p:cTn>
                        </p:par>
                        <p:par>
                          <p:cTn id="44" fill="hold">
                            <p:stCondLst>
                              <p:cond delay="5000"/>
                            </p:stCondLst>
                            <p:childTnLst>
                              <p:par>
                                <p:cTn id="45" presetID="22" presetClass="entr" presetSubtype="8" fill="hold" grpId="1" nodeType="afterEffect">
                                  <p:stCondLst>
                                    <p:cond delay="0"/>
                                  </p:stCondLst>
                                  <p:iterate>
                                    <p:tmAbs val="0"/>
                                  </p:iterate>
                                  <p:childTnLst>
                                    <p:set>
                                      <p:cBhvr>
                                        <p:cTn id="46" fill="hold"/>
                                        <p:tgtEl>
                                          <p:spTgt spid="557">
                                            <p:txEl>
                                              <p:pRg st="9" end="9"/>
                                            </p:txEl>
                                          </p:spTgt>
                                        </p:tgtEl>
                                        <p:attrNameLst>
                                          <p:attrName>style.visibility</p:attrName>
                                        </p:attrNameLst>
                                      </p:cBhvr>
                                      <p:to>
                                        <p:strVal val="visible"/>
                                      </p:to>
                                    </p:set>
                                    <p:animEffect transition="in" filter="wipe(left)">
                                      <p:cBhvr>
                                        <p:cTn id="47" dur="500"/>
                                        <p:tgtEl>
                                          <p:spTgt spid="55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0" name="CONCLUSION"/>
          <p:cNvSpPr txBox="1">
            <a:spLocks noGrp="1"/>
          </p:cNvSpPr>
          <p:nvPr>
            <p:ph type="body" sz="quarter" idx="21"/>
          </p:nvPr>
        </p:nvSpPr>
        <p:spPr>
          <a:prstGeom prst="rect">
            <a:avLst/>
          </a:prstGeom>
        </p:spPr>
        <p:txBody>
          <a:bodyPr/>
          <a:lstStyle/>
          <a:p>
            <a:r>
              <a:t>CONCLUSION</a:t>
            </a:r>
          </a:p>
        </p:txBody>
      </p:sp>
      <p:sp>
        <p:nvSpPr>
          <p:cNvPr id="561" name="QUESTIONS?"/>
          <p:cNvSpPr txBox="1">
            <a:spLocks noGrp="1"/>
          </p:cNvSpPr>
          <p:nvPr>
            <p:ph type="title"/>
          </p:nvPr>
        </p:nvSpPr>
        <p:spPr>
          <a:prstGeom prst="rect">
            <a:avLst/>
          </a:prstGeom>
        </p:spPr>
        <p:txBody>
          <a:bodyPr/>
          <a:lstStyle>
            <a:lvl1pPr defTabSz="467359">
              <a:spcBef>
                <a:spcPts val="2200"/>
              </a:spcBef>
              <a:defRPr sz="4800"/>
            </a:lvl1pPr>
          </a:lstStyle>
          <a:p>
            <a:r>
              <a:t>QUESTIONS?</a:t>
            </a:r>
          </a:p>
        </p:txBody>
      </p:sp>
      <p:sp>
        <p:nvSpPr>
          <p:cNvPr id="2" name="Text Placeholder 1">
            <a:extLst>
              <a:ext uri="{FF2B5EF4-FFF2-40B4-BE49-F238E27FC236}">
                <a16:creationId xmlns:a16="http://schemas.microsoft.com/office/drawing/2014/main" id="{02CE29A2-57DE-4D18-A3DB-805B3767ED3F}"/>
              </a:ext>
            </a:extLst>
          </p:cNvPr>
          <p:cNvSpPr>
            <a:spLocks noGrp="1"/>
          </p:cNvSpPr>
          <p:nvPr>
            <p:ph type="body" idx="1"/>
          </p:nvPr>
        </p:nvSpPr>
        <p:spPr/>
        <p:txBody>
          <a:bodyPr/>
          <a:lstStyle/>
          <a:p>
            <a:endParaRPr lang="en-US"/>
          </a:p>
        </p:txBody>
      </p:sp>
      <p:sp>
        <p:nvSpPr>
          <p:cNvPr id="5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7" name="Compound attack"/>
          <p:cNvSpPr txBox="1">
            <a:spLocks noGrp="1"/>
          </p:cNvSpPr>
          <p:nvPr>
            <p:ph type="body" idx="21"/>
          </p:nvPr>
        </p:nvSpPr>
        <p:spPr>
          <a:prstGeom prst="rect">
            <a:avLst/>
          </a:prstGeom>
        </p:spPr>
        <p:txBody>
          <a:bodyPr/>
          <a:lstStyle/>
          <a:p>
            <a:r>
              <a:t>Compound attack</a:t>
            </a:r>
          </a:p>
        </p:txBody>
      </p:sp>
      <p:pic>
        <p:nvPicPr>
          <p:cNvPr id="598" name="Image" descr="Image"/>
          <p:cNvPicPr>
            <a:picLocks noGrp="1" noChangeAspect="1"/>
          </p:cNvPicPr>
          <p:nvPr>
            <p:ph type="pic" idx="22"/>
          </p:nvPr>
        </p:nvPicPr>
        <p:blipFill>
          <a:blip r:embed="rId2"/>
          <a:srcRect l="5998" t="3863" r="20313" b="1236"/>
          <a:stretch>
            <a:fillRect/>
          </a:stretch>
        </p:blipFill>
        <p:spPr>
          <a:xfrm>
            <a:off x="9482956" y="423197"/>
            <a:ext cx="7315423" cy="10397384"/>
          </a:xfrm>
          <a:prstGeom prst="rect">
            <a:avLst/>
          </a:prstGeom>
        </p:spPr>
      </p:pic>
      <p:sp>
        <p:nvSpPr>
          <p:cNvPr id="599" name="Compound attack: MOtIVe"/>
          <p:cNvSpPr txBox="1">
            <a:spLocks noGrp="1"/>
          </p:cNvSpPr>
          <p:nvPr>
            <p:ph type="title"/>
          </p:nvPr>
        </p:nvSpPr>
        <p:spPr>
          <a:prstGeom prst="rect">
            <a:avLst/>
          </a:prstGeom>
        </p:spPr>
        <p:txBody>
          <a:bodyPr>
            <a:normAutofit/>
          </a:bodyPr>
          <a:lstStyle>
            <a:lvl1pPr defTabSz="467359">
              <a:spcBef>
                <a:spcPts val="2200"/>
              </a:spcBef>
              <a:defRPr sz="4800"/>
            </a:lvl1pPr>
          </a:lstStyle>
          <a:p>
            <a:r>
              <a:t>Compound attack: MOtIVe</a:t>
            </a:r>
          </a:p>
        </p:txBody>
      </p:sp>
      <p:sp>
        <p:nvSpPr>
          <p:cNvPr id="600" name="POISONED TX"/>
          <p:cNvSpPr txBox="1">
            <a:spLocks noGrp="1"/>
          </p:cNvSpPr>
          <p:nvPr>
            <p:ph type="body" sz="half" idx="1"/>
          </p:nvPr>
        </p:nvSpPr>
        <p:spPr>
          <a:prstGeom prst="rect">
            <a:avLst/>
          </a:prstGeom>
        </p:spPr>
        <p:txBody>
          <a:bodyPr/>
          <a:lstStyle/>
          <a:p>
            <a:r>
              <a:t>POISONED TX</a:t>
            </a:r>
          </a:p>
        </p:txBody>
      </p:sp>
      <p:sp>
        <p:nvSpPr>
          <p:cNvPr id="601" name="Slide Number"/>
          <p:cNvSpPr txBox="1">
            <a:spLocks noGrp="1"/>
          </p:cNvSpPr>
          <p:nvPr>
            <p:ph type="sldNum" sz="quarter" idx="2"/>
          </p:nvPr>
        </p:nvSpPr>
        <p:spPr>
          <a:xfrm>
            <a:off x="16272497" y="-1050048"/>
            <a:ext cx="519374" cy="5064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3" name="BACKGROUND"/>
          <p:cNvSpPr txBox="1">
            <a:spLocks noGrp="1"/>
          </p:cNvSpPr>
          <p:nvPr>
            <p:ph type="body" idx="21"/>
          </p:nvPr>
        </p:nvSpPr>
        <p:spPr>
          <a:prstGeom prst="rect">
            <a:avLst/>
          </a:prstGeom>
        </p:spPr>
        <p:txBody>
          <a:bodyPr/>
          <a:lstStyle/>
          <a:p>
            <a:r>
              <a:t>BACKGROUND</a:t>
            </a:r>
          </a:p>
        </p:txBody>
      </p:sp>
      <p:sp>
        <p:nvSpPr>
          <p:cNvPr id="604" name="FinFisher Clients"/>
          <p:cNvSpPr txBox="1">
            <a:spLocks noGrp="1"/>
          </p:cNvSpPr>
          <p:nvPr>
            <p:ph type="title"/>
          </p:nvPr>
        </p:nvSpPr>
        <p:spPr>
          <a:prstGeom prst="rect">
            <a:avLst/>
          </a:prstGeom>
        </p:spPr>
        <p:txBody>
          <a:bodyPr/>
          <a:lstStyle>
            <a:lvl1pPr defTabSz="467359">
              <a:spcBef>
                <a:spcPts val="2200"/>
              </a:spcBef>
              <a:defRPr sz="4800"/>
            </a:lvl1pPr>
          </a:lstStyle>
          <a:p>
            <a:r>
              <a:t>FinFisher Clients</a:t>
            </a:r>
          </a:p>
        </p:txBody>
      </p:sp>
      <p:sp>
        <p:nvSpPr>
          <p:cNvPr id="605" name="Double-click to edit"/>
          <p:cNvSpPr txBox="1">
            <a:spLocks noGrp="1"/>
          </p:cNvSpPr>
          <p:nvPr>
            <p:ph type="body" idx="1"/>
          </p:nvPr>
        </p:nvSpPr>
        <p:spPr>
          <a:prstGeom prst="rect">
            <a:avLst/>
          </a:prstGeom>
        </p:spPr>
        <p:txBody>
          <a:bodyPr/>
          <a:lstStyle/>
          <a:p>
            <a:endParaRPr/>
          </a:p>
        </p:txBody>
      </p:sp>
      <p:pic>
        <p:nvPicPr>
          <p:cNvPr id="606" name="Finfisher_spyware.jpg" descr="Finfisher_spyware.jpg"/>
          <p:cNvPicPr>
            <a:picLocks noChangeAspect="1"/>
          </p:cNvPicPr>
          <p:nvPr/>
        </p:nvPicPr>
        <p:blipFill>
          <a:blip r:embed="rId3"/>
          <a:stretch>
            <a:fillRect/>
          </a:stretch>
        </p:blipFill>
        <p:spPr>
          <a:xfrm>
            <a:off x="504802" y="1947089"/>
            <a:ext cx="16330658" cy="8381818"/>
          </a:xfrm>
          <a:prstGeom prst="rect">
            <a:avLst/>
          </a:prstGeom>
          <a:ln w="12700">
            <a:miter lim="400000"/>
          </a:ln>
        </p:spPr>
      </p:pic>
      <p:sp>
        <p:nvSpPr>
          <p:cNvPr id="607" name="Slide Number"/>
          <p:cNvSpPr txBox="1">
            <a:spLocks noGrp="1"/>
          </p:cNvSpPr>
          <p:nvPr>
            <p:ph type="sldNum" sz="quarter" idx="2"/>
          </p:nvPr>
        </p:nvSpPr>
        <p:spPr>
          <a:xfrm>
            <a:off x="16272497" y="-1050048"/>
            <a:ext cx="519374" cy="5064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2D8E58-A5E0-467D-87A6-4AF65FE0933D}"/>
              </a:ext>
            </a:extLst>
          </p:cNvPr>
          <p:cNvSpPr>
            <a:spLocks noGrp="1"/>
          </p:cNvSpPr>
          <p:nvPr>
            <p:ph type="body" sz="quarter" idx="21"/>
          </p:nvPr>
        </p:nvSpPr>
        <p:spPr>
          <a:xfrm>
            <a:off x="541883" y="-912982"/>
            <a:ext cx="14901788" cy="506421"/>
          </a:xfrm>
        </p:spPr>
        <p:txBody>
          <a:bodyPr/>
          <a:lstStyle/>
          <a:p>
            <a:r>
              <a:rPr lang="en-US" dirty="0"/>
              <a:t>overview</a:t>
            </a:r>
          </a:p>
        </p:txBody>
      </p:sp>
      <p:sp>
        <p:nvSpPr>
          <p:cNvPr id="3" name="Title 2">
            <a:extLst>
              <a:ext uri="{FF2B5EF4-FFF2-40B4-BE49-F238E27FC236}">
                <a16:creationId xmlns:a16="http://schemas.microsoft.com/office/drawing/2014/main" id="{158019DF-56FA-425F-A659-2CECE945051B}"/>
              </a:ext>
            </a:extLst>
          </p:cNvPr>
          <p:cNvSpPr>
            <a:spLocks noGrp="1"/>
          </p:cNvSpPr>
          <p:nvPr>
            <p:ph type="title"/>
          </p:nvPr>
        </p:nvSpPr>
        <p:spPr/>
        <p:txBody>
          <a:bodyPr>
            <a:normAutofit fontScale="90000"/>
          </a:bodyPr>
          <a:lstStyle/>
          <a:p>
            <a:endParaRPr lang="en-US" dirty="0"/>
          </a:p>
        </p:txBody>
      </p:sp>
      <p:sp>
        <p:nvSpPr>
          <p:cNvPr id="4" name="Text Placeholder 3">
            <a:extLst>
              <a:ext uri="{FF2B5EF4-FFF2-40B4-BE49-F238E27FC236}">
                <a16:creationId xmlns:a16="http://schemas.microsoft.com/office/drawing/2014/main" id="{936BC517-3AC1-4CE6-B857-1978C2B64E90}"/>
              </a:ext>
            </a:extLst>
          </p:cNvPr>
          <p:cNvSpPr>
            <a:spLocks noGrp="1"/>
          </p:cNvSpPr>
          <p:nvPr>
            <p:ph type="body" idx="1"/>
          </p:nvPr>
        </p:nvSpPr>
        <p:spPr/>
        <p:txBody>
          <a:bodyPr/>
          <a:lstStyle/>
          <a:p>
            <a:r>
              <a:rPr lang="en-US" dirty="0">
                <a:solidFill>
                  <a:schemeClr val="accent3"/>
                </a:solidFill>
              </a:rPr>
              <a:t>Background</a:t>
            </a:r>
          </a:p>
          <a:p>
            <a:r>
              <a:rPr lang="en-US" dirty="0"/>
              <a:t>Characterizing, Exploiting and Detecting</a:t>
            </a:r>
          </a:p>
          <a:p>
            <a:r>
              <a:rPr lang="en-US" dirty="0"/>
              <a:t>Prevention</a:t>
            </a:r>
          </a:p>
        </p:txBody>
      </p:sp>
    </p:spTree>
    <p:extLst>
      <p:ext uri="{BB962C8B-B14F-4D97-AF65-F5344CB8AC3E}">
        <p14:creationId xmlns:p14="http://schemas.microsoft.com/office/powerpoint/2010/main" val="51716439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1" name="DAMN: Overhead-Free IOMMU Protection for Networking"/>
          <p:cNvSpPr txBox="1">
            <a:spLocks noGrp="1"/>
          </p:cNvSpPr>
          <p:nvPr>
            <p:ph type="title"/>
          </p:nvPr>
        </p:nvSpPr>
        <p:spPr>
          <a:xfrm>
            <a:off x="2647064" y="3560125"/>
            <a:ext cx="11769254" cy="3264254"/>
          </a:xfrm>
          <a:prstGeom prst="rect">
            <a:avLst/>
          </a:prstGeom>
        </p:spPr>
        <p:txBody>
          <a:bodyPr>
            <a:normAutofit fontScale="90000"/>
          </a:bodyPr>
          <a:lstStyle/>
          <a:p>
            <a:pPr defTabSz="268779">
              <a:lnSpc>
                <a:spcPts val="9600"/>
              </a:lnSpc>
              <a:spcBef>
                <a:spcPts val="667"/>
              </a:spcBef>
              <a:defRPr sz="4836">
                <a:latin typeface="Times Roman"/>
                <a:ea typeface="Times Roman"/>
                <a:cs typeface="Times Roman"/>
                <a:sym typeface="Times Roman"/>
              </a:defRPr>
            </a:pPr>
            <a:br/>
            <a:r>
              <a:t>DAMN: Overhead-Free IOMMU Protection for Networking </a:t>
            </a:r>
            <a:endParaRPr sz="661"/>
          </a:p>
        </p:txBody>
      </p:sp>
      <p:sp>
        <p:nvSpPr>
          <p:cNvPr id="612" name="Alex Markuze Igor Smolyar Adam Morrison  Dan Tsafrir"/>
          <p:cNvSpPr txBox="1">
            <a:spLocks noGrp="1"/>
          </p:cNvSpPr>
          <p:nvPr>
            <p:ph type="body" sz="quarter" idx="1"/>
          </p:nvPr>
        </p:nvSpPr>
        <p:spPr>
          <a:xfrm>
            <a:off x="4632175" y="7203276"/>
            <a:ext cx="8075913" cy="1669910"/>
          </a:xfrm>
          <a:prstGeom prst="rect">
            <a:avLst/>
          </a:prstGeom>
        </p:spPr>
        <p:txBody>
          <a:bodyPr>
            <a:normAutofit/>
          </a:bodyPr>
          <a:lstStyle/>
          <a:p>
            <a:pPr algn="l" defTabSz="311588">
              <a:lnSpc>
                <a:spcPct val="150000"/>
              </a:lnSpc>
              <a:defRPr sz="3120" b="1">
                <a:latin typeface="Helvetica"/>
                <a:ea typeface="Helvetica"/>
                <a:cs typeface="Helvetica"/>
                <a:sym typeface="Helvetica"/>
              </a:defRPr>
            </a:pPr>
            <a:r>
              <a:t> Alex Markuze </a:t>
            </a:r>
            <a:r>
              <a:rPr b="0">
                <a:latin typeface="Helvetica Light"/>
                <a:ea typeface="Helvetica Light"/>
                <a:cs typeface="Helvetica Light"/>
                <a:sym typeface="Helvetica Light"/>
              </a:rPr>
              <a:t>Igor Smolyar Adam Morrison  Dan Tsafrir</a:t>
            </a:r>
          </a:p>
        </p:txBody>
      </p:sp>
      <p:pic>
        <p:nvPicPr>
          <p:cNvPr id="613" name="technion_logo.png" descr="technion_logo.png"/>
          <p:cNvPicPr>
            <a:picLocks noChangeAspect="1"/>
          </p:cNvPicPr>
          <p:nvPr/>
        </p:nvPicPr>
        <p:blipFill>
          <a:blip r:embed="rId3"/>
          <a:stretch>
            <a:fillRect/>
          </a:stretch>
        </p:blipFill>
        <p:spPr>
          <a:xfrm>
            <a:off x="4585626" y="890320"/>
            <a:ext cx="7523364" cy="2025087"/>
          </a:xfrm>
          <a:prstGeom prst="rect">
            <a:avLst/>
          </a:prstGeom>
          <a:ln w="12700">
            <a:miter lim="400000"/>
          </a:ln>
        </p:spPr>
      </p:pic>
      <p:sp>
        <p:nvSpPr>
          <p:cNvPr id="614" name="Slide Number"/>
          <p:cNvSpPr txBox="1">
            <a:spLocks noGrp="1"/>
          </p:cNvSpPr>
          <p:nvPr>
            <p:ph type="sldNum" sz="quarter" idx="4294967295"/>
          </p:nvPr>
        </p:nvSpPr>
        <p:spPr>
          <a:xfrm>
            <a:off x="8460198" y="9252083"/>
            <a:ext cx="407167" cy="43082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spAutoFit/>
          </a:bodyPr>
          <a:lstStyle>
            <a:lvl1pPr algn="ctr">
              <a:lnSpc>
                <a:spcPct val="100000"/>
              </a:lnSpc>
              <a:defRPr sz="2133">
                <a:solidFill>
                  <a:srgbClr val="000000"/>
                </a:solidFill>
                <a:latin typeface="Helvetica Light"/>
                <a:ea typeface="Helvetica Light"/>
                <a:cs typeface="Helvetica Light"/>
                <a:sym typeface="Helvetica Light"/>
              </a:defRPr>
            </a:lvl1pPr>
          </a:lstStyle>
          <a:p>
            <a:fld id="{86CB4B4D-7CA3-9044-876B-883B54F8677D}" type="slidenum">
              <a:t>30</a:t>
            </a:fld>
            <a:endParaRPr/>
          </a:p>
        </p:txBody>
      </p:sp>
      <p:pic>
        <p:nvPicPr>
          <p:cNvPr id="615" name="telaviv.png" descr="telaviv.png"/>
          <p:cNvPicPr>
            <a:picLocks noChangeAspect="1"/>
          </p:cNvPicPr>
          <p:nvPr/>
        </p:nvPicPr>
        <p:blipFill>
          <a:blip r:embed="rId4"/>
          <a:stretch>
            <a:fillRect/>
          </a:stretch>
        </p:blipFill>
        <p:spPr>
          <a:xfrm>
            <a:off x="1366605" y="447522"/>
            <a:ext cx="2436693" cy="2436694"/>
          </a:xfrm>
          <a:prstGeom prst="rect">
            <a:avLst/>
          </a:prstGeom>
          <a:ln w="12700">
            <a:miter lim="400000"/>
          </a:ln>
        </p:spPr>
      </p:pic>
      <p:pic>
        <p:nvPicPr>
          <p:cNvPr id="616" name="vmw.png" descr="vmw.png"/>
          <p:cNvPicPr>
            <a:picLocks noChangeAspect="1"/>
          </p:cNvPicPr>
          <p:nvPr/>
        </p:nvPicPr>
        <p:blipFill>
          <a:blip r:embed="rId5"/>
          <a:stretch>
            <a:fillRect/>
          </a:stretch>
        </p:blipFill>
        <p:spPr>
          <a:xfrm>
            <a:off x="12891316" y="1094113"/>
            <a:ext cx="3668237" cy="1925824"/>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2D8E58-A5E0-467D-87A6-4AF65FE0933D}"/>
              </a:ext>
            </a:extLst>
          </p:cNvPr>
          <p:cNvSpPr>
            <a:spLocks noGrp="1"/>
          </p:cNvSpPr>
          <p:nvPr>
            <p:ph type="body" sz="quarter" idx="21"/>
          </p:nvPr>
        </p:nvSpPr>
        <p:spPr>
          <a:xfrm>
            <a:off x="541883" y="-912982"/>
            <a:ext cx="14901788" cy="506421"/>
          </a:xfrm>
        </p:spPr>
        <p:txBody>
          <a:bodyPr/>
          <a:lstStyle/>
          <a:p>
            <a:r>
              <a:rPr lang="en-US" dirty="0"/>
              <a:t>overview</a:t>
            </a:r>
          </a:p>
        </p:txBody>
      </p:sp>
      <p:sp>
        <p:nvSpPr>
          <p:cNvPr id="3" name="Title 2">
            <a:extLst>
              <a:ext uri="{FF2B5EF4-FFF2-40B4-BE49-F238E27FC236}">
                <a16:creationId xmlns:a16="http://schemas.microsoft.com/office/drawing/2014/main" id="{158019DF-56FA-425F-A659-2CECE945051B}"/>
              </a:ext>
            </a:extLst>
          </p:cNvPr>
          <p:cNvSpPr>
            <a:spLocks noGrp="1"/>
          </p:cNvSpPr>
          <p:nvPr>
            <p:ph type="title"/>
          </p:nvPr>
        </p:nvSpPr>
        <p:spPr/>
        <p:txBody>
          <a:bodyPr>
            <a:normAutofit fontScale="90000"/>
          </a:bodyPr>
          <a:lstStyle/>
          <a:p>
            <a:endParaRPr lang="en-US" dirty="0"/>
          </a:p>
        </p:txBody>
      </p:sp>
      <p:sp>
        <p:nvSpPr>
          <p:cNvPr id="4" name="Text Placeholder 3">
            <a:extLst>
              <a:ext uri="{FF2B5EF4-FFF2-40B4-BE49-F238E27FC236}">
                <a16:creationId xmlns:a16="http://schemas.microsoft.com/office/drawing/2014/main" id="{936BC517-3AC1-4CE6-B857-1978C2B64E90}"/>
              </a:ext>
            </a:extLst>
          </p:cNvPr>
          <p:cNvSpPr>
            <a:spLocks noGrp="1"/>
          </p:cNvSpPr>
          <p:nvPr>
            <p:ph type="body" idx="1"/>
          </p:nvPr>
        </p:nvSpPr>
        <p:spPr/>
        <p:txBody>
          <a:bodyPr/>
          <a:lstStyle/>
          <a:p>
            <a:r>
              <a:rPr lang="en-US" dirty="0">
                <a:solidFill>
                  <a:schemeClr val="accent1"/>
                </a:solidFill>
              </a:rPr>
              <a:t>Background</a:t>
            </a:r>
          </a:p>
          <a:p>
            <a:r>
              <a:rPr lang="en-US" dirty="0">
                <a:solidFill>
                  <a:schemeClr val="accent1"/>
                </a:solidFill>
              </a:rPr>
              <a:t>Characterizing, Exploiting and Detecting</a:t>
            </a:r>
          </a:p>
          <a:p>
            <a:r>
              <a:rPr lang="en-US" dirty="0">
                <a:solidFill>
                  <a:schemeClr val="accent3"/>
                </a:solidFill>
              </a:rPr>
              <a:t>Prevention</a:t>
            </a:r>
          </a:p>
        </p:txBody>
      </p:sp>
    </p:spTree>
    <p:extLst>
      <p:ext uri="{BB962C8B-B14F-4D97-AF65-F5344CB8AC3E}">
        <p14:creationId xmlns:p14="http://schemas.microsoft.com/office/powerpoint/2010/main" val="116284382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Text"/>
          <p:cNvSpPr txBox="1">
            <a:spLocks noGrp="1"/>
          </p:cNvSpPr>
          <p:nvPr>
            <p:ph type="body" idx="21"/>
          </p:nvPr>
        </p:nvSpPr>
        <p:spPr>
          <a:prstGeom prst="rect">
            <a:avLst/>
          </a:prstGeom>
        </p:spPr>
        <p:txBody>
          <a:bodyPr/>
          <a:lstStyle/>
          <a:p>
            <a:r>
              <a:t>Text</a:t>
            </a:r>
          </a:p>
        </p:txBody>
      </p:sp>
      <p:sp>
        <p:nvSpPr>
          <p:cNvPr id="621" name="Defending"/>
          <p:cNvSpPr txBox="1">
            <a:spLocks noGrp="1"/>
          </p:cNvSpPr>
          <p:nvPr>
            <p:ph type="title"/>
          </p:nvPr>
        </p:nvSpPr>
        <p:spPr>
          <a:prstGeom prst="rect">
            <a:avLst/>
          </a:prstGeom>
        </p:spPr>
        <p:txBody>
          <a:bodyPr/>
          <a:lstStyle>
            <a:lvl1pPr defTabSz="467359">
              <a:spcBef>
                <a:spcPts val="2200"/>
              </a:spcBef>
              <a:defRPr sz="4800"/>
            </a:lvl1pPr>
          </a:lstStyle>
          <a:p>
            <a:r>
              <a:t>Defending</a:t>
            </a:r>
          </a:p>
        </p:txBody>
      </p:sp>
      <p:sp>
        <p:nvSpPr>
          <p:cNvPr id="622" name="Shadow buffers [ASPLOS 16]…"/>
          <p:cNvSpPr txBox="1">
            <a:spLocks noGrp="1"/>
          </p:cNvSpPr>
          <p:nvPr>
            <p:ph type="body" idx="1"/>
          </p:nvPr>
        </p:nvSpPr>
        <p:spPr>
          <a:prstGeom prst="rect">
            <a:avLst/>
          </a:prstGeom>
        </p:spPr>
        <p:txBody>
          <a:bodyPr/>
          <a:lstStyle/>
          <a:p>
            <a:r>
              <a:rPr b="1">
                <a:latin typeface="Avenir Next Regular"/>
                <a:ea typeface="Avenir Next Regular"/>
                <a:cs typeface="Avenir Next Regular"/>
                <a:sym typeface="Avenir Next Regular"/>
              </a:rPr>
              <a:t>Shadow buffers</a:t>
            </a:r>
            <a:r>
              <a:t> [ASPLOS 16]</a:t>
            </a:r>
          </a:p>
          <a:p>
            <a:r>
              <a:t>DAMN: DMA aware malloc for networking [ASPLOS 18]</a:t>
            </a:r>
          </a:p>
          <a:p>
            <a:r>
              <a:t>Performance Evaluation</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7" name="gfx_02553.jpg" descr="gfx_02553.jpg"/>
          <p:cNvPicPr>
            <a:picLocks noChangeAspect="1"/>
          </p:cNvPicPr>
          <p:nvPr/>
        </p:nvPicPr>
        <p:blipFill>
          <a:blip r:embed="rId3"/>
          <a:stretch>
            <a:fillRect/>
          </a:stretch>
        </p:blipFill>
        <p:spPr>
          <a:xfrm>
            <a:off x="10456687" y="575445"/>
            <a:ext cx="5768863" cy="4627911"/>
          </a:xfrm>
          <a:prstGeom prst="rect">
            <a:avLst/>
          </a:prstGeom>
          <a:ln w="12700">
            <a:miter lim="400000"/>
          </a:ln>
        </p:spPr>
      </p:pic>
      <p:pic>
        <p:nvPicPr>
          <p:cNvPr id="628" name="revodrive350_lrg.png" descr="revodrive350_lrg.png"/>
          <p:cNvPicPr>
            <a:picLocks noChangeAspect="1"/>
          </p:cNvPicPr>
          <p:nvPr/>
        </p:nvPicPr>
        <p:blipFill>
          <a:blip r:embed="rId4"/>
          <a:stretch>
            <a:fillRect/>
          </a:stretch>
        </p:blipFill>
        <p:spPr>
          <a:xfrm>
            <a:off x="8488655" y="4246853"/>
            <a:ext cx="7165808" cy="5188046"/>
          </a:xfrm>
          <a:prstGeom prst="rect">
            <a:avLst/>
          </a:prstGeom>
          <a:ln w="12700">
            <a:miter lim="400000"/>
          </a:ln>
        </p:spPr>
      </p:pic>
      <p:pic>
        <p:nvPicPr>
          <p:cNvPr id="629" name="DOM_DDR4.jpg" descr="DOM_DDR4.jpg"/>
          <p:cNvPicPr>
            <a:picLocks noChangeAspect="1"/>
          </p:cNvPicPr>
          <p:nvPr/>
        </p:nvPicPr>
        <p:blipFill>
          <a:blip r:embed="rId5"/>
          <a:stretch>
            <a:fillRect/>
          </a:stretch>
        </p:blipFill>
        <p:spPr>
          <a:xfrm>
            <a:off x="1679527" y="5928978"/>
            <a:ext cx="6025392" cy="3486694"/>
          </a:xfrm>
          <a:prstGeom prst="rect">
            <a:avLst/>
          </a:prstGeom>
          <a:ln w="12700">
            <a:miter lim="400000"/>
          </a:ln>
        </p:spPr>
      </p:pic>
      <p:sp>
        <p:nvSpPr>
          <p:cNvPr id="630" name="DMA"/>
          <p:cNvSpPr txBox="1">
            <a:spLocks noGrp="1"/>
          </p:cNvSpPr>
          <p:nvPr>
            <p:ph type="title"/>
          </p:nvPr>
        </p:nvSpPr>
        <p:spPr>
          <a:xfrm>
            <a:off x="3111614" y="-149"/>
            <a:ext cx="11100141" cy="2159067"/>
          </a:xfrm>
          <a:prstGeom prst="rect">
            <a:avLst/>
          </a:prstGeom>
        </p:spPr>
        <p:txBody>
          <a:bodyPr/>
          <a:lstStyle/>
          <a:p>
            <a:r>
              <a:t>DMA</a:t>
            </a:r>
          </a:p>
        </p:txBody>
      </p:sp>
      <p:pic>
        <p:nvPicPr>
          <p:cNvPr id="631" name="Line Line" descr="Line Line"/>
          <p:cNvPicPr>
            <a:picLocks/>
          </p:cNvPicPr>
          <p:nvPr/>
        </p:nvPicPr>
        <p:blipFill>
          <a:blip r:embed="rId6"/>
          <a:stretch>
            <a:fillRect/>
          </a:stretch>
        </p:blipFill>
        <p:spPr>
          <a:xfrm rot="8996823">
            <a:off x="6288043" y="4868918"/>
            <a:ext cx="5045707" cy="399211"/>
          </a:xfrm>
          <a:prstGeom prst="rect">
            <a:avLst/>
          </a:prstGeom>
        </p:spPr>
      </p:pic>
      <p:pic>
        <p:nvPicPr>
          <p:cNvPr id="633" name="Line Line" descr="Line Line"/>
          <p:cNvPicPr>
            <a:picLocks/>
          </p:cNvPicPr>
          <p:nvPr/>
        </p:nvPicPr>
        <p:blipFill>
          <a:blip r:embed="rId7"/>
          <a:stretch>
            <a:fillRect/>
          </a:stretch>
        </p:blipFill>
        <p:spPr>
          <a:xfrm rot="10165194">
            <a:off x="6525544" y="7049710"/>
            <a:ext cx="3396526" cy="399212"/>
          </a:xfrm>
          <a:prstGeom prst="rect">
            <a:avLst/>
          </a:prstGeom>
        </p:spPr>
      </p:pic>
      <p:pic>
        <p:nvPicPr>
          <p:cNvPr id="635" name="Line Line" descr="Line Line"/>
          <p:cNvPicPr>
            <a:picLocks/>
          </p:cNvPicPr>
          <p:nvPr/>
        </p:nvPicPr>
        <p:blipFill>
          <a:blip r:embed="rId8"/>
          <a:stretch>
            <a:fillRect/>
          </a:stretch>
        </p:blipFill>
        <p:spPr>
          <a:xfrm rot="4885168">
            <a:off x="2978501" y="4705351"/>
            <a:ext cx="2677839" cy="399212"/>
          </a:xfrm>
          <a:prstGeom prst="rect">
            <a:avLst/>
          </a:prstGeom>
        </p:spPr>
      </p:pic>
      <p:sp>
        <p:nvSpPr>
          <p:cNvPr id="637" name="Main memory"/>
          <p:cNvSpPr txBox="1"/>
          <p:nvPr/>
        </p:nvSpPr>
        <p:spPr>
          <a:xfrm>
            <a:off x="4409254" y="8373178"/>
            <a:ext cx="4223916" cy="96437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4200">
                <a:solidFill>
                  <a:srgbClr val="C82506"/>
                </a:solidFill>
                <a:latin typeface="HanziPen SC Bold"/>
                <a:ea typeface="HanziPen SC Bold"/>
                <a:cs typeface="HanziPen SC Bold"/>
                <a:sym typeface="HanziPen SC Bold"/>
              </a:defRPr>
            </a:lvl1pPr>
          </a:lstStyle>
          <a:p>
            <a:r>
              <a:rPr sz="5600"/>
              <a:t>Main memory</a:t>
            </a:r>
          </a:p>
        </p:txBody>
      </p:sp>
      <p:sp>
        <p:nvSpPr>
          <p:cNvPr id="638" name="Direct Memory Access"/>
          <p:cNvSpPr/>
          <p:nvPr/>
        </p:nvSpPr>
        <p:spPr>
          <a:xfrm>
            <a:off x="2274853" y="4456470"/>
            <a:ext cx="8492714" cy="121059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5400">
                <a:solidFill>
                  <a:srgbClr val="002452"/>
                </a:solidFill>
                <a:latin typeface="HanziPen SC Regular"/>
                <a:ea typeface="HanziPen SC Regular"/>
                <a:cs typeface="HanziPen SC Regular"/>
                <a:sym typeface="HanziPen SC Regular"/>
              </a:defRPr>
            </a:lvl1pPr>
          </a:lstStyle>
          <a:p>
            <a:r>
              <a:rPr sz="7200"/>
              <a:t>Direct Memory Access</a:t>
            </a:r>
          </a:p>
        </p:txBody>
      </p:sp>
      <p:sp>
        <p:nvSpPr>
          <p:cNvPr id="639" name="Slide Number"/>
          <p:cNvSpPr txBox="1">
            <a:spLocks noGrp="1"/>
          </p:cNvSpPr>
          <p:nvPr>
            <p:ph type="sldNum" sz="quarter" idx="2"/>
          </p:nvPr>
        </p:nvSpPr>
        <p:spPr>
          <a:xfrm>
            <a:off x="8473024" y="9252083"/>
            <a:ext cx="381515" cy="405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640" name="GPU-NVTP40-3.jpg" descr="GPU-NVTP40-3.jpg"/>
          <p:cNvPicPr>
            <a:picLocks noChangeAspect="1"/>
          </p:cNvPicPr>
          <p:nvPr/>
        </p:nvPicPr>
        <p:blipFill>
          <a:blip r:embed="rId9"/>
          <a:stretch>
            <a:fillRect/>
          </a:stretch>
        </p:blipFill>
        <p:spPr>
          <a:xfrm>
            <a:off x="841545" y="384039"/>
            <a:ext cx="6321973" cy="4289910"/>
          </a:xfrm>
          <a:prstGeom prst="rect">
            <a:avLst/>
          </a:prstGeom>
          <a:ln w="12700">
            <a:miter lim="400000"/>
          </a:ln>
        </p:spPr>
      </p:pic>
      <p:grpSp>
        <p:nvGrpSpPr>
          <p:cNvPr id="646" name="Group"/>
          <p:cNvGrpSpPr/>
          <p:nvPr/>
        </p:nvGrpSpPr>
        <p:grpSpPr>
          <a:xfrm>
            <a:off x="13694167" y="2430391"/>
            <a:ext cx="3363291" cy="4767280"/>
            <a:chOff x="-38099" y="-38100"/>
            <a:chExt cx="2522389" cy="3575349"/>
          </a:xfrm>
        </p:grpSpPr>
        <p:pic>
          <p:nvPicPr>
            <p:cNvPr id="641" name="Oval Circle" descr="Oval Circle"/>
            <p:cNvPicPr>
              <a:picLocks/>
            </p:cNvPicPr>
            <p:nvPr/>
          </p:nvPicPr>
          <p:blipFill>
            <a:blip r:embed="rId10"/>
            <a:stretch>
              <a:fillRect/>
            </a:stretch>
          </p:blipFill>
          <p:spPr>
            <a:xfrm>
              <a:off x="-38100" y="-38100"/>
              <a:ext cx="859251" cy="981923"/>
            </a:xfrm>
            <a:prstGeom prst="rect">
              <a:avLst/>
            </a:prstGeom>
            <a:effectLst/>
          </p:spPr>
        </p:pic>
        <p:pic>
          <p:nvPicPr>
            <p:cNvPr id="643" name="Line Line" descr="Line Line"/>
            <p:cNvPicPr>
              <a:picLocks/>
            </p:cNvPicPr>
            <p:nvPr/>
          </p:nvPicPr>
          <p:blipFill>
            <a:blip r:embed="rId11"/>
            <a:stretch>
              <a:fillRect/>
            </a:stretch>
          </p:blipFill>
          <p:spPr>
            <a:xfrm rot="14250731">
              <a:off x="-1445" y="1562263"/>
              <a:ext cx="1936541" cy="299400"/>
            </a:xfrm>
            <a:prstGeom prst="rect">
              <a:avLst/>
            </a:prstGeom>
            <a:effectLst/>
          </p:spPr>
        </p:pic>
        <p:sp>
          <p:nvSpPr>
            <p:cNvPr id="645" name="CPU"/>
            <p:cNvSpPr/>
            <p:nvPr/>
          </p:nvSpPr>
          <p:spPr>
            <a:xfrm>
              <a:off x="1214289" y="2267249"/>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numCol="1" anchor="ctr">
              <a:spAutoFit/>
            </a:bodyPr>
            <a:lstStyle>
              <a:lvl1pPr algn="ctr">
                <a:spcBef>
                  <a:spcPts val="0"/>
                </a:spcBef>
                <a:defRPr sz="4200">
                  <a:solidFill>
                    <a:srgbClr val="C82506"/>
                  </a:solidFill>
                  <a:latin typeface="HanziPen SC Bold"/>
                  <a:ea typeface="HanziPen SC Bold"/>
                  <a:cs typeface="HanziPen SC Bold"/>
                  <a:sym typeface="HanziPen SC Bold"/>
                </a:defRPr>
              </a:lvl1pPr>
            </a:lstStyle>
            <a:p>
              <a:r>
                <a:rPr sz="5600"/>
                <a:t>CPU</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8" presetClass="entr" presetSubtype="9" fill="hold" grpId="1" nodeType="clickEffect">
                                  <p:stCondLst>
                                    <p:cond delay="0"/>
                                  </p:stCondLst>
                                  <p:iterate>
                                    <p:tmAbs val="0"/>
                                  </p:iterate>
                                  <p:childTnLst>
                                    <p:set>
                                      <p:cBhvr>
                                        <p:cTn id="6" fill="hold"/>
                                        <p:tgtEl>
                                          <p:spTgt spid="646"/>
                                        </p:tgtEl>
                                        <p:attrNameLst>
                                          <p:attrName>style.visibility</p:attrName>
                                        </p:attrNameLst>
                                      </p:cBhvr>
                                      <p:to>
                                        <p:strVal val="visible"/>
                                      </p:to>
                                    </p:set>
                                    <p:animEffect transition="in" filter="strips(upLeft)">
                                      <p:cBhvr>
                                        <p:cTn id="7" dur="199"/>
                                        <p:tgtEl>
                                          <p:spTgt spid="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56" name="Group"/>
          <p:cNvGrpSpPr/>
          <p:nvPr/>
        </p:nvGrpSpPr>
        <p:grpSpPr>
          <a:xfrm>
            <a:off x="9502117" y="2734254"/>
            <a:ext cx="7608806" cy="7319661"/>
            <a:chOff x="0" y="0"/>
            <a:chExt cx="5706428" cy="5489576"/>
          </a:xfrm>
        </p:grpSpPr>
        <p:pic>
          <p:nvPicPr>
            <p:cNvPr id="650" name="netxtrme.jpg" descr="netxtrme.jpg"/>
            <p:cNvPicPr>
              <a:picLocks noChangeAspect="1"/>
            </p:cNvPicPr>
            <p:nvPr/>
          </p:nvPicPr>
          <p:blipFill>
            <a:blip r:embed="rId3"/>
            <a:stretch>
              <a:fillRect/>
            </a:stretch>
          </p:blipFill>
          <p:spPr>
            <a:xfrm>
              <a:off x="0" y="0"/>
              <a:ext cx="5400376" cy="4352704"/>
            </a:xfrm>
            <a:prstGeom prst="rect">
              <a:avLst/>
            </a:prstGeom>
            <a:ln w="12700" cap="flat">
              <a:noFill/>
              <a:miter lim="400000"/>
            </a:ln>
            <a:effectLst/>
          </p:spPr>
        </p:pic>
        <p:pic>
          <p:nvPicPr>
            <p:cNvPr id="651" name="Oval Circle" descr="Oval Circle"/>
            <p:cNvPicPr>
              <a:picLocks/>
            </p:cNvPicPr>
            <p:nvPr/>
          </p:nvPicPr>
          <p:blipFill>
            <a:blip r:embed="rId4"/>
            <a:stretch>
              <a:fillRect/>
            </a:stretch>
          </p:blipFill>
          <p:spPr>
            <a:xfrm>
              <a:off x="3184038" y="1914227"/>
              <a:ext cx="859252" cy="981924"/>
            </a:xfrm>
            <a:prstGeom prst="rect">
              <a:avLst/>
            </a:prstGeom>
            <a:effectLst/>
          </p:spPr>
        </p:pic>
        <p:pic>
          <p:nvPicPr>
            <p:cNvPr id="653" name="Line Line" descr="Line Line"/>
            <p:cNvPicPr>
              <a:picLocks/>
            </p:cNvPicPr>
            <p:nvPr/>
          </p:nvPicPr>
          <p:blipFill>
            <a:blip r:embed="rId5"/>
            <a:stretch>
              <a:fillRect/>
            </a:stretch>
          </p:blipFill>
          <p:spPr>
            <a:xfrm rot="14250731">
              <a:off x="3220694" y="3514590"/>
              <a:ext cx="1936541" cy="299400"/>
            </a:xfrm>
            <a:prstGeom prst="rect">
              <a:avLst/>
            </a:prstGeom>
            <a:effectLst/>
          </p:spPr>
        </p:pic>
        <p:sp>
          <p:nvSpPr>
            <p:cNvPr id="655" name="CPU"/>
            <p:cNvSpPr/>
            <p:nvPr/>
          </p:nvSpPr>
          <p:spPr>
            <a:xfrm>
              <a:off x="4436428" y="4219576"/>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numCol="1" anchor="ctr">
              <a:spAutoFit/>
            </a:bodyPr>
            <a:lstStyle>
              <a:lvl1pPr algn="ctr">
                <a:spcBef>
                  <a:spcPts val="0"/>
                </a:spcBef>
                <a:defRPr sz="4200">
                  <a:solidFill>
                    <a:srgbClr val="C82506"/>
                  </a:solidFill>
                  <a:latin typeface="HanziPen SC Bold"/>
                  <a:ea typeface="HanziPen SC Bold"/>
                  <a:cs typeface="HanziPen SC Bold"/>
                  <a:sym typeface="HanziPen SC Bold"/>
                </a:defRPr>
              </a:lvl1pPr>
            </a:lstStyle>
            <a:p>
              <a:r>
                <a:rPr sz="5600"/>
                <a:t>CPU</a:t>
              </a:r>
            </a:p>
          </p:txBody>
        </p:sp>
      </p:grpSp>
      <p:sp>
        <p:nvSpPr>
          <p:cNvPr id="657" name="Problem — DMA attacks"/>
          <p:cNvSpPr txBox="1">
            <a:spLocks noGrp="1"/>
          </p:cNvSpPr>
          <p:nvPr>
            <p:ph type="title"/>
          </p:nvPr>
        </p:nvSpPr>
        <p:spPr>
          <a:xfrm>
            <a:off x="1901078" y="4084"/>
            <a:ext cx="13538108" cy="2159067"/>
          </a:xfrm>
          <a:prstGeom prst="rect">
            <a:avLst/>
          </a:prstGeom>
        </p:spPr>
        <p:txBody>
          <a:bodyPr/>
          <a:lstStyle>
            <a:lvl1pPr defTabSz="537463">
              <a:defRPr sz="7176"/>
            </a:lvl1pPr>
          </a:lstStyle>
          <a:p>
            <a:r>
              <a:t>Problem — DMA attacks</a:t>
            </a:r>
          </a:p>
        </p:txBody>
      </p:sp>
      <p:sp>
        <p:nvSpPr>
          <p:cNvPr id="658" name="Example #1 (out of many)…"/>
          <p:cNvSpPr txBox="1">
            <a:spLocks noGrp="1"/>
          </p:cNvSpPr>
          <p:nvPr>
            <p:ph type="body" sz="half" idx="1"/>
          </p:nvPr>
        </p:nvSpPr>
        <p:spPr>
          <a:xfrm>
            <a:off x="482170" y="2251103"/>
            <a:ext cx="10005252" cy="6286695"/>
          </a:xfrm>
          <a:prstGeom prst="rect">
            <a:avLst/>
          </a:prstGeom>
        </p:spPr>
        <p:txBody>
          <a:bodyPr/>
          <a:lstStyle/>
          <a:p>
            <a:pPr marL="364521" indent="-364521" defTabSz="576439">
              <a:spcBef>
                <a:spcPts val="0"/>
              </a:spcBef>
              <a:defRPr sz="2516"/>
            </a:pPr>
            <a:r>
              <a:rPr b="1">
                <a:latin typeface="Helvetica"/>
                <a:ea typeface="Helvetica"/>
                <a:cs typeface="Helvetica"/>
                <a:sym typeface="Helvetica"/>
              </a:rPr>
              <a:t>Example #1 (out of many)</a:t>
            </a:r>
            <a:br>
              <a:rPr b="1">
                <a:latin typeface="Helvetica"/>
                <a:ea typeface="Helvetica"/>
                <a:cs typeface="Helvetica"/>
                <a:sym typeface="Helvetica"/>
              </a:rPr>
            </a:br>
            <a:endParaRPr b="1">
              <a:latin typeface="Helvetica"/>
              <a:ea typeface="Helvetica"/>
              <a:cs typeface="Helvetica"/>
              <a:sym typeface="Helvetica"/>
            </a:endParaRPr>
          </a:p>
          <a:p>
            <a:pPr marL="1218320" lvl="1" indent="-591755" defTabSz="576439">
              <a:spcBef>
                <a:spcPts val="0"/>
              </a:spcBef>
              <a:buSzPct val="100000"/>
              <a:buAutoNum type="arabicPeriod"/>
              <a:defRPr sz="2516"/>
            </a:pPr>
            <a:r>
              <a:rPr b="1">
                <a:latin typeface="Helvetica"/>
                <a:ea typeface="Helvetica"/>
                <a:cs typeface="Helvetica"/>
                <a:sym typeface="Helvetica"/>
              </a:rPr>
              <a:t>“</a:t>
            </a:r>
            <a:r>
              <a:t>How to develop a </a:t>
            </a:r>
            <a:r>
              <a:rPr b="1">
                <a:latin typeface="Helvetica"/>
                <a:ea typeface="Helvetica"/>
                <a:cs typeface="Helvetica"/>
                <a:sym typeface="Helvetica"/>
              </a:rPr>
              <a:t>rootkit</a:t>
            </a:r>
            <a:r>
              <a:t> for Broadcom  NetExtreme network cards” </a:t>
            </a:r>
            <a:br/>
            <a:br/>
            <a:r>
              <a:rPr sz="3157"/>
              <a:t>RECON 2011</a:t>
            </a:r>
            <a:br>
              <a:rPr sz="3157"/>
            </a:br>
            <a:endParaRPr sz="3157"/>
          </a:p>
          <a:p>
            <a:pPr marL="1218320" lvl="1" indent="-591755" defTabSz="576439">
              <a:spcBef>
                <a:spcPts val="0"/>
              </a:spcBef>
              <a:buSzPct val="100000"/>
              <a:buAutoNum type="arabicPeriod"/>
              <a:defRPr sz="2516"/>
            </a:pPr>
            <a:r>
              <a:rPr i="1">
                <a:latin typeface="Helvetica"/>
                <a:ea typeface="Helvetica"/>
                <a:cs typeface="Helvetica"/>
                <a:sym typeface="Helvetica"/>
              </a:rPr>
              <a:t>“What if you can’t </a:t>
            </a:r>
            <a:r>
              <a:rPr b="1" i="1">
                <a:latin typeface="Helvetica"/>
                <a:ea typeface="Helvetica"/>
                <a:cs typeface="Helvetica"/>
                <a:sym typeface="Helvetica"/>
              </a:rPr>
              <a:t>trust</a:t>
            </a:r>
            <a:r>
              <a:rPr i="1">
                <a:latin typeface="Helvetica"/>
                <a:ea typeface="Helvetica"/>
                <a:cs typeface="Helvetica"/>
                <a:sym typeface="Helvetica"/>
              </a:rPr>
              <a:t> your network card?”</a:t>
            </a:r>
            <a:br>
              <a:rPr i="1">
                <a:latin typeface="Helvetica"/>
                <a:ea typeface="Helvetica"/>
                <a:cs typeface="Helvetica"/>
                <a:sym typeface="Helvetica"/>
              </a:rPr>
            </a:br>
            <a:br/>
            <a:r>
              <a:rPr sz="3157"/>
              <a:t>International Workshop on Recent Advances in Intrusion Detection </a:t>
            </a:r>
            <a:br/>
            <a:r>
              <a:t>2011</a:t>
            </a:r>
          </a:p>
        </p:txBody>
      </p:sp>
      <p:sp>
        <p:nvSpPr>
          <p:cNvPr id="659" name="Slide Number"/>
          <p:cNvSpPr txBox="1">
            <a:spLocks noGrp="1"/>
          </p:cNvSpPr>
          <p:nvPr>
            <p:ph type="sldNum" sz="quarter" idx="4294967295"/>
          </p:nvPr>
        </p:nvSpPr>
        <p:spPr>
          <a:xfrm>
            <a:off x="8460198" y="9252083"/>
            <a:ext cx="407167" cy="43082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spAutoFit/>
          </a:bodyPr>
          <a:lstStyle>
            <a:lvl1pPr algn="ctr">
              <a:lnSpc>
                <a:spcPct val="100000"/>
              </a:lnSpc>
              <a:defRPr sz="2133">
                <a:solidFill>
                  <a:srgbClr val="000000"/>
                </a:solidFill>
                <a:latin typeface="Helvetica Light"/>
                <a:ea typeface="Helvetica Light"/>
                <a:cs typeface="Helvetica Light"/>
                <a:sym typeface="Helvetica Light"/>
              </a:defRPr>
            </a:lvl1pPr>
          </a:lstStyle>
          <a:p>
            <a:fld id="{86CB4B4D-7CA3-9044-876B-883B54F8677D}" type="slidenum">
              <a:t>34</a:t>
            </a:fld>
            <a:endParaRPr/>
          </a:p>
        </p:txBody>
      </p:sp>
      <p:grpSp>
        <p:nvGrpSpPr>
          <p:cNvPr id="664" name="Group"/>
          <p:cNvGrpSpPr/>
          <p:nvPr/>
        </p:nvGrpSpPr>
        <p:grpSpPr>
          <a:xfrm>
            <a:off x="749776" y="3102959"/>
            <a:ext cx="9538364" cy="3619298"/>
            <a:chOff x="-25399" y="-25399"/>
            <a:chExt cx="7153554" cy="2714389"/>
          </a:xfrm>
        </p:grpSpPr>
        <p:pic>
          <p:nvPicPr>
            <p:cNvPr id="660" name="Oval Oval" descr="Oval Oval"/>
            <p:cNvPicPr>
              <a:picLocks/>
            </p:cNvPicPr>
            <p:nvPr/>
          </p:nvPicPr>
          <p:blipFill>
            <a:blip r:embed="rId6"/>
            <a:stretch>
              <a:fillRect/>
            </a:stretch>
          </p:blipFill>
          <p:spPr>
            <a:xfrm>
              <a:off x="-25400" y="-25400"/>
              <a:ext cx="6935118" cy="1177438"/>
            </a:xfrm>
            <a:prstGeom prst="rect">
              <a:avLst/>
            </a:prstGeom>
            <a:effectLst/>
          </p:spPr>
        </p:pic>
        <p:pic>
          <p:nvPicPr>
            <p:cNvPr id="662" name="Oval Oval" descr="Oval Oval"/>
            <p:cNvPicPr>
              <a:picLocks/>
            </p:cNvPicPr>
            <p:nvPr/>
          </p:nvPicPr>
          <p:blipFill>
            <a:blip r:embed="rId7"/>
            <a:stretch>
              <a:fillRect/>
            </a:stretch>
          </p:blipFill>
          <p:spPr>
            <a:xfrm>
              <a:off x="193036" y="1774797"/>
              <a:ext cx="6935119" cy="914193"/>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8" name="Problem — DMA attacks"/>
          <p:cNvSpPr txBox="1">
            <a:spLocks noGrp="1"/>
          </p:cNvSpPr>
          <p:nvPr>
            <p:ph type="title"/>
          </p:nvPr>
        </p:nvSpPr>
        <p:spPr>
          <a:xfrm>
            <a:off x="1901078" y="4084"/>
            <a:ext cx="13538108" cy="2159067"/>
          </a:xfrm>
          <a:prstGeom prst="rect">
            <a:avLst/>
          </a:prstGeom>
        </p:spPr>
        <p:txBody>
          <a:bodyPr/>
          <a:lstStyle>
            <a:lvl1pPr defTabSz="537463">
              <a:defRPr sz="7176"/>
            </a:lvl1pPr>
          </a:lstStyle>
          <a:p>
            <a:r>
              <a:t>Problem — DMA attacks</a:t>
            </a:r>
          </a:p>
        </p:txBody>
      </p:sp>
      <p:sp>
        <p:nvSpPr>
          <p:cNvPr id="669" name="Example #2 PCILeech  https://github.com/ufrisk/pcileech  An active open source project [2018]"/>
          <p:cNvSpPr txBox="1">
            <a:spLocks noGrp="1"/>
          </p:cNvSpPr>
          <p:nvPr>
            <p:ph type="body" sz="half" idx="1"/>
          </p:nvPr>
        </p:nvSpPr>
        <p:spPr>
          <a:xfrm>
            <a:off x="667606" y="2603431"/>
            <a:ext cx="9291253" cy="6286693"/>
          </a:xfrm>
          <a:prstGeom prst="rect">
            <a:avLst/>
          </a:prstGeom>
        </p:spPr>
        <p:txBody>
          <a:bodyPr/>
          <a:lstStyle/>
          <a:p>
            <a:pPr marL="492595" indent="-492595">
              <a:spcBef>
                <a:spcPts val="0"/>
              </a:spcBef>
              <a:defRPr sz="3400"/>
            </a:pPr>
            <a:r>
              <a:rPr b="1">
                <a:latin typeface="Helvetica"/>
                <a:ea typeface="Helvetica"/>
                <a:cs typeface="Helvetica"/>
                <a:sym typeface="Helvetica"/>
              </a:rPr>
              <a:t>Example #2</a:t>
            </a:r>
            <a:br/>
            <a:r>
              <a:t>PCILeech </a:t>
            </a:r>
            <a:br/>
            <a:r>
              <a:rPr u="sng">
                <a:noFill/>
                <a:hlinkClick r:id="rId3"/>
              </a:rPr>
              <a:t>https://github.com/ufrisk/pcileech</a:t>
            </a:r>
            <a:br/>
            <a:br/>
            <a:r>
              <a:t>An active open source project [2018] </a:t>
            </a:r>
            <a:br/>
            <a:endParaRPr/>
          </a:p>
        </p:txBody>
      </p:sp>
      <p:sp>
        <p:nvSpPr>
          <p:cNvPr id="670" name="Slide Number"/>
          <p:cNvSpPr txBox="1">
            <a:spLocks noGrp="1"/>
          </p:cNvSpPr>
          <p:nvPr>
            <p:ph type="sldNum" sz="quarter" idx="4294967295"/>
          </p:nvPr>
        </p:nvSpPr>
        <p:spPr>
          <a:xfrm>
            <a:off x="8460198" y="9252083"/>
            <a:ext cx="407167" cy="43082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spAutoFit/>
          </a:bodyPr>
          <a:lstStyle>
            <a:lvl1pPr algn="ctr">
              <a:lnSpc>
                <a:spcPct val="100000"/>
              </a:lnSpc>
              <a:defRPr sz="2133">
                <a:solidFill>
                  <a:srgbClr val="000000"/>
                </a:solidFill>
                <a:latin typeface="Helvetica Light"/>
                <a:ea typeface="Helvetica Light"/>
                <a:cs typeface="Helvetica Light"/>
                <a:sym typeface="Helvetica Light"/>
              </a:defRPr>
            </a:lvl1pPr>
          </a:lstStyle>
          <a:p>
            <a:fld id="{86CB4B4D-7CA3-9044-876B-883B54F8677D}" type="slidenum">
              <a:t>35</a:t>
            </a:fld>
            <a:endParaRPr/>
          </a:p>
        </p:txBody>
      </p:sp>
      <p:pic>
        <p:nvPicPr>
          <p:cNvPr id="671" name="pcileech_mac.jpg" descr="pcileech_mac.jpg"/>
          <p:cNvPicPr>
            <a:picLocks noChangeAspect="1"/>
          </p:cNvPicPr>
          <p:nvPr/>
        </p:nvPicPr>
        <p:blipFill>
          <a:blip r:embed="rId4"/>
          <a:stretch>
            <a:fillRect/>
          </a:stretch>
        </p:blipFill>
        <p:spPr>
          <a:xfrm>
            <a:off x="8028995" y="2275760"/>
            <a:ext cx="4804700" cy="3612557"/>
          </a:xfrm>
          <a:prstGeom prst="rect">
            <a:avLst/>
          </a:prstGeom>
          <a:ln w="12700">
            <a:miter lim="400000"/>
          </a:ln>
        </p:spPr>
      </p:pic>
      <p:pic>
        <p:nvPicPr>
          <p:cNvPr id="672" name="pcileech_tp.jpeg" descr="pcileech_tp.jpeg"/>
          <p:cNvPicPr>
            <a:picLocks noChangeAspect="1"/>
          </p:cNvPicPr>
          <p:nvPr/>
        </p:nvPicPr>
        <p:blipFill>
          <a:blip r:embed="rId5"/>
          <a:stretch>
            <a:fillRect/>
          </a:stretch>
        </p:blipFill>
        <p:spPr>
          <a:xfrm>
            <a:off x="12956055" y="1973366"/>
            <a:ext cx="4383116" cy="7792203"/>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6" name="Solution — IOMMU"/>
          <p:cNvSpPr txBox="1">
            <a:spLocks noGrp="1"/>
          </p:cNvSpPr>
          <p:nvPr>
            <p:ph type="title"/>
          </p:nvPr>
        </p:nvSpPr>
        <p:spPr>
          <a:xfrm>
            <a:off x="3120061" y="4084"/>
            <a:ext cx="11100141" cy="2159067"/>
          </a:xfrm>
          <a:prstGeom prst="rect">
            <a:avLst/>
          </a:prstGeom>
        </p:spPr>
        <p:txBody>
          <a:bodyPr/>
          <a:lstStyle>
            <a:lvl1pPr defTabSz="566674">
              <a:defRPr sz="7566"/>
            </a:lvl1pPr>
          </a:lstStyle>
          <a:p>
            <a:r>
              <a:t>Solution — IOMMU</a:t>
            </a:r>
          </a:p>
        </p:txBody>
      </p:sp>
      <p:sp>
        <p:nvSpPr>
          <p:cNvPr id="677" name="Text"/>
          <p:cNvSpPr txBox="1"/>
          <p:nvPr/>
        </p:nvSpPr>
        <p:spPr>
          <a:xfrm>
            <a:off x="8618800" y="4476625"/>
            <a:ext cx="102661" cy="800351"/>
          </a:xfrm>
          <a:prstGeom prst="rect">
            <a:avLst/>
          </a:prstGeom>
          <a:ln w="12700">
            <a:miter lim="400000"/>
          </a:ln>
        </p:spPr>
        <p:txBody>
          <a:bodyPr wrap="none" lIns="50802" tIns="50802" rIns="50802" bIns="50802" anchor="ctr">
            <a:spAutoFit/>
          </a:bodyPr>
          <a:lstStyle/>
          <a:p>
            <a:pPr algn="ctr">
              <a:spcBef>
                <a:spcPts val="0"/>
              </a:spcBef>
              <a:defRPr sz="3400">
                <a:solidFill>
                  <a:srgbClr val="000000"/>
                </a:solidFill>
                <a:latin typeface="Helvetica Light"/>
                <a:ea typeface="Helvetica Light"/>
                <a:cs typeface="Helvetica Light"/>
                <a:sym typeface="Helvetica Light"/>
              </a:defRPr>
            </a:pPr>
            <a:endParaRPr sz="4534"/>
          </a:p>
        </p:txBody>
      </p:sp>
      <p:pic>
        <p:nvPicPr>
          <p:cNvPr id="678" name="iommu.jpg" descr="iommu.jpg"/>
          <p:cNvPicPr>
            <a:picLocks noChangeAspect="1"/>
          </p:cNvPicPr>
          <p:nvPr/>
        </p:nvPicPr>
        <p:blipFill>
          <a:blip r:embed="rId3"/>
          <a:srcRect/>
          <a:stretch>
            <a:fillRect/>
          </a:stretch>
        </p:blipFill>
        <p:spPr>
          <a:xfrm>
            <a:off x="4759164" y="1652136"/>
            <a:ext cx="7821935" cy="7460170"/>
          </a:xfrm>
          <a:prstGeom prst="rect">
            <a:avLst/>
          </a:prstGeom>
          <a:ln w="12700">
            <a:miter lim="400000"/>
          </a:ln>
        </p:spPr>
      </p:pic>
      <p:sp>
        <p:nvSpPr>
          <p:cNvPr id="679" name="Slide Number"/>
          <p:cNvSpPr txBox="1">
            <a:spLocks noGrp="1"/>
          </p:cNvSpPr>
          <p:nvPr>
            <p:ph type="sldNum" sz="quarter" idx="2"/>
          </p:nvPr>
        </p:nvSpPr>
        <p:spPr>
          <a:xfrm>
            <a:off x="8473024" y="9252083"/>
            <a:ext cx="381515" cy="405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
        <p:nvSpPr>
          <p:cNvPr id="680" name="IO-Virtual Address"/>
          <p:cNvSpPr txBox="1"/>
          <p:nvPr/>
        </p:nvSpPr>
        <p:spPr>
          <a:xfrm>
            <a:off x="5102609" y="7666036"/>
            <a:ext cx="3234093" cy="1498106"/>
          </a:xfrm>
          <a:prstGeom prst="rect">
            <a:avLst/>
          </a:prstGeom>
          <a:solidFill>
            <a:srgbClr val="FAB92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lvl1pPr algn="ctr">
              <a:spcBef>
                <a:spcPts val="0"/>
              </a:spcBef>
              <a:defRPr sz="3400" b="1">
                <a:solidFill>
                  <a:srgbClr val="FFFFFF"/>
                </a:solidFill>
                <a:latin typeface="Helvetica"/>
                <a:ea typeface="Helvetica"/>
                <a:cs typeface="Helvetica"/>
                <a:sym typeface="Helvetica"/>
              </a:defRPr>
            </a:lvl1pPr>
          </a:lstStyle>
          <a:p>
            <a:r>
              <a:rPr sz="4534"/>
              <a:t>IO-Virtual Address</a:t>
            </a:r>
          </a:p>
        </p:txBody>
      </p:sp>
      <p:sp>
        <p:nvSpPr>
          <p:cNvPr id="681" name="Rectangle"/>
          <p:cNvSpPr/>
          <p:nvPr/>
        </p:nvSpPr>
        <p:spPr>
          <a:xfrm>
            <a:off x="8991094" y="7850102"/>
            <a:ext cx="3234093" cy="643488"/>
          </a:xfrm>
          <a:prstGeom prst="rect">
            <a:avLst/>
          </a:prstGeom>
          <a:blipFill>
            <a:blip r:embed="rId4"/>
          </a:blipFill>
          <a:ln w="12700">
            <a:miter lim="400000"/>
          </a:ln>
        </p:spPr>
        <p:txBody>
          <a:bodyPr lIns="50802" tIns="50802" rIns="50802" bIns="50802" anchor="ctr"/>
          <a:lstStyle/>
          <a:p>
            <a:pPr algn="ctr">
              <a:spcBef>
                <a:spcPts val="0"/>
              </a:spcBef>
              <a:defRPr sz="2200">
                <a:solidFill>
                  <a:srgbClr val="FFFFFF"/>
                </a:solidFill>
                <a:latin typeface="Helvetica Light"/>
                <a:ea typeface="Helvetica Light"/>
                <a:cs typeface="Helvetica Light"/>
                <a:sym typeface="Helvetica Light"/>
              </a:defRPr>
            </a:pPr>
            <a:endParaRPr sz="2933"/>
          </a:p>
        </p:txBody>
      </p:sp>
      <p:pic>
        <p:nvPicPr>
          <p:cNvPr id="682" name="Oval Oval" descr="Oval Oval"/>
          <p:cNvPicPr>
            <a:picLocks/>
          </p:cNvPicPr>
          <p:nvPr/>
        </p:nvPicPr>
        <p:blipFill>
          <a:blip r:embed="rId5"/>
          <a:stretch>
            <a:fillRect/>
          </a:stretch>
        </p:blipFill>
        <p:spPr>
          <a:xfrm>
            <a:off x="5069349" y="7707777"/>
            <a:ext cx="3229577" cy="1414625"/>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682"/>
                                        </p:tgtEl>
                                        <p:attrNameLst>
                                          <p:attrName>style.visibility</p:attrName>
                                        </p:attrNameLst>
                                      </p:cBhvr>
                                      <p:to>
                                        <p:strVal val="visible"/>
                                      </p:to>
                                    </p:set>
                                    <p:animEffect transition="in" filter="wipe(left)">
                                      <p:cBhvr>
                                        <p:cTn id="7" dur="400"/>
                                        <p:tgtEl>
                                          <p:spTgt spid="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1" animBg="1" advAuto="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7" name="Talk outline"/>
          <p:cNvSpPr txBox="1">
            <a:spLocks noGrp="1"/>
          </p:cNvSpPr>
          <p:nvPr>
            <p:ph type="title"/>
          </p:nvPr>
        </p:nvSpPr>
        <p:spPr>
          <a:xfrm>
            <a:off x="634897" y="4084"/>
            <a:ext cx="11100140" cy="2159067"/>
          </a:xfrm>
          <a:prstGeom prst="rect">
            <a:avLst/>
          </a:prstGeom>
        </p:spPr>
        <p:txBody>
          <a:bodyPr/>
          <a:lstStyle/>
          <a:p>
            <a:r>
              <a:t>Talk outline</a:t>
            </a:r>
          </a:p>
        </p:txBody>
      </p:sp>
      <p:sp>
        <p:nvSpPr>
          <p:cNvPr id="688" name="Background…"/>
          <p:cNvSpPr txBox="1">
            <a:spLocks noGrp="1"/>
          </p:cNvSpPr>
          <p:nvPr>
            <p:ph type="body" sz="half" idx="1"/>
          </p:nvPr>
        </p:nvSpPr>
        <p:spPr>
          <a:xfrm>
            <a:off x="1491776" y="2564271"/>
            <a:ext cx="14344008" cy="6286693"/>
          </a:xfrm>
          <a:prstGeom prst="rect">
            <a:avLst/>
          </a:prstGeom>
        </p:spPr>
        <p:txBody>
          <a:bodyPr/>
          <a:lstStyle/>
          <a:p>
            <a:pPr marL="542975" indent="-542975" defTabSz="755603">
              <a:spcBef>
                <a:spcPts val="5334"/>
              </a:spcBef>
              <a:defRPr sz="3298"/>
            </a:pPr>
            <a:r>
              <a:t>Background</a:t>
            </a:r>
          </a:p>
          <a:p>
            <a:pPr marL="542975" indent="-542975" defTabSz="755603">
              <a:spcBef>
                <a:spcPts val="5334"/>
              </a:spcBef>
              <a:defRPr sz="3298" b="1">
                <a:latin typeface="Helvetica"/>
                <a:ea typeface="Helvetica"/>
                <a:cs typeface="Helvetica"/>
                <a:sym typeface="Helvetica"/>
              </a:defRPr>
            </a:pPr>
            <a:r>
              <a:t>State of the practice</a:t>
            </a:r>
          </a:p>
          <a:p>
            <a:pPr marL="542975" indent="-542975" defTabSz="755603">
              <a:spcBef>
                <a:spcPts val="5334"/>
              </a:spcBef>
              <a:defRPr sz="3298"/>
            </a:pPr>
            <a:r>
              <a:t>State of the art: shadow buffers [ASPLOS 16]</a:t>
            </a:r>
          </a:p>
          <a:p>
            <a:pPr marL="542975" indent="-542975" defTabSz="755603">
              <a:spcBef>
                <a:spcPts val="5334"/>
              </a:spcBef>
              <a:defRPr sz="3298"/>
            </a:pPr>
            <a:r>
              <a:t>DAMN: DMA aware malloc for networking</a:t>
            </a:r>
          </a:p>
          <a:p>
            <a:pPr marL="542975" indent="-542975" defTabSz="755603">
              <a:spcBef>
                <a:spcPts val="5334"/>
              </a:spcBef>
              <a:defRPr sz="3298"/>
            </a:pPr>
            <a:r>
              <a:t>Performance Evaluation</a:t>
            </a:r>
          </a:p>
        </p:txBody>
      </p:sp>
      <p:sp>
        <p:nvSpPr>
          <p:cNvPr id="689" name="Slide Number"/>
          <p:cNvSpPr txBox="1">
            <a:spLocks noGrp="1"/>
          </p:cNvSpPr>
          <p:nvPr>
            <p:ph type="sldNum" sz="quarter" idx="2"/>
          </p:nvPr>
        </p:nvSpPr>
        <p:spPr>
          <a:xfrm>
            <a:off x="8473024" y="9252083"/>
            <a:ext cx="381515" cy="405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3" name="IOMMU usage"/>
          <p:cNvSpPr txBox="1">
            <a:spLocks noGrp="1"/>
          </p:cNvSpPr>
          <p:nvPr>
            <p:ph type="title"/>
          </p:nvPr>
        </p:nvSpPr>
        <p:spPr>
          <a:xfrm>
            <a:off x="641246" y="4084"/>
            <a:ext cx="11100141" cy="2159067"/>
          </a:xfrm>
          <a:prstGeom prst="rect">
            <a:avLst/>
          </a:prstGeom>
        </p:spPr>
        <p:txBody>
          <a:bodyPr/>
          <a:lstStyle/>
          <a:p>
            <a:r>
              <a:t>IOMMU usage</a:t>
            </a:r>
          </a:p>
        </p:txBody>
      </p:sp>
      <p:sp>
        <p:nvSpPr>
          <p:cNvPr id="694" name="Made part of DMA API…"/>
          <p:cNvSpPr txBox="1">
            <a:spLocks noGrp="1"/>
          </p:cNvSpPr>
          <p:nvPr>
            <p:ph type="body" sz="half" idx="1"/>
          </p:nvPr>
        </p:nvSpPr>
        <p:spPr>
          <a:xfrm>
            <a:off x="1490178" y="1733454"/>
            <a:ext cx="14347207" cy="6286693"/>
          </a:xfrm>
          <a:prstGeom prst="rect">
            <a:avLst/>
          </a:prstGeom>
        </p:spPr>
        <p:txBody>
          <a:bodyPr/>
          <a:lstStyle/>
          <a:p>
            <a:r>
              <a:t>Made part of DMA API</a:t>
            </a:r>
          </a:p>
          <a:p>
            <a:r>
              <a:t>Drivers remain unaware</a:t>
            </a:r>
          </a:p>
          <a:p>
            <a:r>
              <a:t>Backward compatible</a:t>
            </a:r>
          </a:p>
        </p:txBody>
      </p:sp>
      <p:sp>
        <p:nvSpPr>
          <p:cNvPr id="695" name="Slide Number"/>
          <p:cNvSpPr txBox="1">
            <a:spLocks noGrp="1"/>
          </p:cNvSpPr>
          <p:nvPr>
            <p:ph type="sldNum" sz="quarter" idx="2"/>
          </p:nvPr>
        </p:nvSpPr>
        <p:spPr>
          <a:xfrm>
            <a:off x="8473024" y="9252083"/>
            <a:ext cx="381515" cy="405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9" name="Talk outline"/>
          <p:cNvSpPr txBox="1">
            <a:spLocks noGrp="1"/>
          </p:cNvSpPr>
          <p:nvPr>
            <p:ph type="title"/>
          </p:nvPr>
        </p:nvSpPr>
        <p:spPr>
          <a:xfrm>
            <a:off x="634897" y="4084"/>
            <a:ext cx="11100140" cy="2159067"/>
          </a:xfrm>
          <a:prstGeom prst="rect">
            <a:avLst/>
          </a:prstGeom>
        </p:spPr>
        <p:txBody>
          <a:bodyPr/>
          <a:lstStyle/>
          <a:p>
            <a:r>
              <a:t>Talk outline</a:t>
            </a:r>
          </a:p>
        </p:txBody>
      </p:sp>
      <p:sp>
        <p:nvSpPr>
          <p:cNvPr id="700" name="Background…"/>
          <p:cNvSpPr txBox="1">
            <a:spLocks noGrp="1"/>
          </p:cNvSpPr>
          <p:nvPr>
            <p:ph type="body" sz="half" idx="1"/>
          </p:nvPr>
        </p:nvSpPr>
        <p:spPr>
          <a:xfrm>
            <a:off x="634897" y="2564271"/>
            <a:ext cx="11100140" cy="6286693"/>
          </a:xfrm>
          <a:prstGeom prst="rect">
            <a:avLst/>
          </a:prstGeom>
        </p:spPr>
        <p:txBody>
          <a:bodyPr/>
          <a:lstStyle/>
          <a:p>
            <a:pPr marL="492595" indent="-492595" defTabSz="685494">
              <a:spcBef>
                <a:spcPts val="4800"/>
              </a:spcBef>
              <a:defRPr sz="2992"/>
            </a:pPr>
            <a:r>
              <a:t>Background</a:t>
            </a:r>
          </a:p>
          <a:p>
            <a:pPr marL="492595" indent="-492595" defTabSz="685494">
              <a:spcBef>
                <a:spcPts val="4800"/>
              </a:spcBef>
              <a:defRPr sz="2992"/>
            </a:pPr>
            <a:r>
              <a:t>State of the practice</a:t>
            </a:r>
          </a:p>
          <a:p>
            <a:pPr marL="492595" indent="-492595" defTabSz="685494">
              <a:spcBef>
                <a:spcPts val="4800"/>
              </a:spcBef>
              <a:defRPr sz="2992" b="1">
                <a:latin typeface="Helvetica"/>
                <a:ea typeface="Helvetica"/>
                <a:cs typeface="Helvetica"/>
                <a:sym typeface="Helvetica"/>
              </a:defRPr>
            </a:pPr>
            <a:r>
              <a:t>State of the art: shadow buffers [ASPLOS 16]</a:t>
            </a:r>
          </a:p>
          <a:p>
            <a:pPr marL="492595" indent="-492595" defTabSz="685494">
              <a:spcBef>
                <a:spcPts val="4800"/>
              </a:spcBef>
              <a:defRPr sz="2992"/>
            </a:pPr>
            <a:r>
              <a:t>DAMN: DMA aware malloc for networking</a:t>
            </a:r>
          </a:p>
          <a:p>
            <a:pPr marL="492595" indent="-492595" defTabSz="685494">
              <a:spcBef>
                <a:spcPts val="4800"/>
              </a:spcBef>
              <a:defRPr sz="2992"/>
            </a:pPr>
            <a:r>
              <a:t>Performance Evaluation</a:t>
            </a:r>
          </a:p>
        </p:txBody>
      </p:sp>
      <p:sp>
        <p:nvSpPr>
          <p:cNvPr id="701" name="Slide Number"/>
          <p:cNvSpPr txBox="1">
            <a:spLocks noGrp="1"/>
          </p:cNvSpPr>
          <p:nvPr>
            <p:ph type="sldNum" sz="quarter" idx="2"/>
          </p:nvPr>
        </p:nvSpPr>
        <p:spPr>
          <a:xfrm>
            <a:off x="8473024" y="9252083"/>
            <a:ext cx="381515" cy="405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
          <p:cNvSpPr txBox="1">
            <a:spLocks noGrp="1"/>
          </p:cNvSpPr>
          <p:nvPr>
            <p:ph type="body" idx="21"/>
          </p:nvPr>
        </p:nvSpPr>
        <p:spPr>
          <a:prstGeom prst="rect">
            <a:avLst/>
          </a:prstGeom>
        </p:spPr>
        <p:txBody>
          <a:bodyPr/>
          <a:lstStyle/>
          <a:p>
            <a:r>
              <a:rPr dirty="0"/>
              <a:t>Text</a:t>
            </a:r>
          </a:p>
        </p:txBody>
      </p:sp>
      <p:sp>
        <p:nvSpPr>
          <p:cNvPr id="232" name="DMA"/>
          <p:cNvSpPr txBox="1">
            <a:spLocks noGrp="1"/>
          </p:cNvSpPr>
          <p:nvPr>
            <p:ph type="title"/>
          </p:nvPr>
        </p:nvSpPr>
        <p:spPr>
          <a:prstGeom prst="rect">
            <a:avLst/>
          </a:prstGeom>
        </p:spPr>
        <p:txBody>
          <a:bodyPr/>
          <a:lstStyle>
            <a:lvl1pPr defTabSz="467359">
              <a:spcBef>
                <a:spcPts val="2200"/>
              </a:spcBef>
              <a:defRPr sz="4800"/>
            </a:lvl1pPr>
          </a:lstStyle>
          <a:p>
            <a:r>
              <a:t>DMA</a:t>
            </a:r>
          </a:p>
        </p:txBody>
      </p:sp>
      <p:pic>
        <p:nvPicPr>
          <p:cNvPr id="234" name="gfx_03965.png" descr="gfx_03965.png"/>
          <p:cNvPicPr>
            <a:picLocks noChangeAspect="1"/>
          </p:cNvPicPr>
          <p:nvPr/>
        </p:nvPicPr>
        <p:blipFill>
          <a:blip r:embed="rId3"/>
          <a:stretch>
            <a:fillRect/>
          </a:stretch>
        </p:blipFill>
        <p:spPr>
          <a:xfrm>
            <a:off x="51720" y="3631175"/>
            <a:ext cx="5061934" cy="5954102"/>
          </a:xfrm>
          <a:prstGeom prst="rect">
            <a:avLst/>
          </a:prstGeom>
          <a:ln w="12700">
            <a:miter lim="400000"/>
          </a:ln>
        </p:spPr>
      </p:pic>
      <p:pic>
        <p:nvPicPr>
          <p:cNvPr id="235" name="pngegg.png" descr="pngegg.png"/>
          <p:cNvPicPr>
            <a:picLocks noChangeAspect="1"/>
          </p:cNvPicPr>
          <p:nvPr/>
        </p:nvPicPr>
        <p:blipFill>
          <a:blip r:embed="rId4"/>
          <a:stretch>
            <a:fillRect/>
          </a:stretch>
        </p:blipFill>
        <p:spPr>
          <a:xfrm>
            <a:off x="6834561" y="5169190"/>
            <a:ext cx="5392049" cy="4584410"/>
          </a:xfrm>
          <a:prstGeom prst="rect">
            <a:avLst/>
          </a:prstGeom>
          <a:ln w="12700">
            <a:miter lim="400000"/>
          </a:ln>
        </p:spPr>
      </p:pic>
      <p:pic>
        <p:nvPicPr>
          <p:cNvPr id="236" name="pngwing.com.png" descr="pngwing.com.png"/>
          <p:cNvPicPr>
            <a:picLocks noChangeAspect="1"/>
          </p:cNvPicPr>
          <p:nvPr/>
        </p:nvPicPr>
        <p:blipFill>
          <a:blip r:embed="rId5"/>
          <a:stretch>
            <a:fillRect/>
          </a:stretch>
        </p:blipFill>
        <p:spPr>
          <a:xfrm>
            <a:off x="11678676" y="3157432"/>
            <a:ext cx="6181431" cy="4123016"/>
          </a:xfrm>
          <a:prstGeom prst="rect">
            <a:avLst/>
          </a:prstGeom>
          <a:ln w="12700">
            <a:miter lim="400000"/>
          </a:ln>
        </p:spPr>
      </p:pic>
      <p:pic>
        <p:nvPicPr>
          <p:cNvPr id="237" name="kisspng-corsair-vengeance-lpx-ddr4-ddr4-sdram-corsair-veng-corsair-vengeance-rgb-dram-16gb-1x16gb-3-mhz-m-5b88fdd004b4d1.6083131715357045280193.png" descr="kisspng-corsair-vengeance-lpx-ddr4-ddr4-sdram-corsair-veng-corsair-vengeance-rgb-dram-16gb-1x16gb-3-mhz-m-5b88fdd004b4d1.6083131715357045280193.png"/>
          <p:cNvPicPr>
            <a:picLocks noChangeAspect="1"/>
          </p:cNvPicPr>
          <p:nvPr/>
        </p:nvPicPr>
        <p:blipFill>
          <a:blip r:embed="rId6"/>
          <a:stretch>
            <a:fillRect/>
          </a:stretch>
        </p:blipFill>
        <p:spPr>
          <a:xfrm>
            <a:off x="3938192" y="128233"/>
            <a:ext cx="8443780" cy="564326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4"/>
                                        </p:tgtEl>
                                        <p:attrNameLst>
                                          <p:attrName>style.visibility</p:attrName>
                                        </p:attrNameLst>
                                      </p:cBhvr>
                                      <p:to>
                                        <p:strVal val="visible"/>
                                      </p:to>
                                    </p:set>
                                    <p:anim calcmode="lin" valueType="num">
                                      <p:cBhvr>
                                        <p:cTn id="7" dur="500" fill="hold"/>
                                        <p:tgtEl>
                                          <p:spTgt spid="234"/>
                                        </p:tgtEl>
                                        <p:attrNameLst>
                                          <p:attrName>ppt_x</p:attrName>
                                        </p:attrNameLst>
                                      </p:cBhvr>
                                      <p:tavLst>
                                        <p:tav tm="0">
                                          <p:val>
                                            <p:strVal val="0-#ppt_w/2"/>
                                          </p:val>
                                        </p:tav>
                                        <p:tav tm="100000">
                                          <p:val>
                                            <p:strVal val="#ppt_x"/>
                                          </p:val>
                                        </p:tav>
                                      </p:tavLst>
                                    </p:anim>
                                    <p:anim calcmode="lin" valueType="num">
                                      <p:cBhvr>
                                        <p:cTn id="8" dur="500" fill="hold"/>
                                        <p:tgtEl>
                                          <p:spTgt spid="2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2" nodeType="afterEffect">
                                  <p:stCondLst>
                                    <p:cond delay="0"/>
                                  </p:stCondLst>
                                  <p:iterate>
                                    <p:tmAbs val="0"/>
                                  </p:iterate>
                                  <p:childTnLst>
                                    <p:set>
                                      <p:cBhvr>
                                        <p:cTn id="11" fill="hold"/>
                                        <p:tgtEl>
                                          <p:spTgt spid="236"/>
                                        </p:tgtEl>
                                        <p:attrNameLst>
                                          <p:attrName>style.visibility</p:attrName>
                                        </p:attrNameLst>
                                      </p:cBhvr>
                                      <p:to>
                                        <p:strVal val="visible"/>
                                      </p:to>
                                    </p:set>
                                    <p:anim calcmode="lin" valueType="num">
                                      <p:cBhvr>
                                        <p:cTn id="12" dur="500" fill="hold"/>
                                        <p:tgtEl>
                                          <p:spTgt spid="236"/>
                                        </p:tgtEl>
                                        <p:attrNameLst>
                                          <p:attrName>ppt_x</p:attrName>
                                        </p:attrNameLst>
                                      </p:cBhvr>
                                      <p:tavLst>
                                        <p:tav tm="0">
                                          <p:val>
                                            <p:strVal val="1+#ppt_w/2"/>
                                          </p:val>
                                        </p:tav>
                                        <p:tav tm="100000">
                                          <p:val>
                                            <p:strVal val="#ppt_x"/>
                                          </p:val>
                                        </p:tav>
                                      </p:tavLst>
                                    </p:anim>
                                    <p:anim calcmode="lin" valueType="num">
                                      <p:cBhvr>
                                        <p:cTn id="13" dur="500" fill="hold"/>
                                        <p:tgtEl>
                                          <p:spTgt spid="23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3" nodeType="afterEffect">
                                  <p:stCondLst>
                                    <p:cond delay="0"/>
                                  </p:stCondLst>
                                  <p:iterate>
                                    <p:tmAbs val="0"/>
                                  </p:iterate>
                                  <p:childTnLst>
                                    <p:set>
                                      <p:cBhvr>
                                        <p:cTn id="16" fill="hold"/>
                                        <p:tgtEl>
                                          <p:spTgt spid="235"/>
                                        </p:tgtEl>
                                        <p:attrNameLst>
                                          <p:attrName>style.visibility</p:attrName>
                                        </p:attrNameLst>
                                      </p:cBhvr>
                                      <p:to>
                                        <p:strVal val="visible"/>
                                      </p:to>
                                    </p:set>
                                    <p:anim calcmode="lin" valueType="num">
                                      <p:cBhvr>
                                        <p:cTn id="17" dur="500" fill="hold"/>
                                        <p:tgtEl>
                                          <p:spTgt spid="235"/>
                                        </p:tgtEl>
                                        <p:attrNameLst>
                                          <p:attrName>ppt_x</p:attrName>
                                        </p:attrNameLst>
                                      </p:cBhvr>
                                      <p:tavLst>
                                        <p:tav tm="0">
                                          <p:val>
                                            <p:strVal val="#ppt_x"/>
                                          </p:val>
                                        </p:tav>
                                        <p:tav tm="100000">
                                          <p:val>
                                            <p:strVal val="#ppt_x"/>
                                          </p:val>
                                        </p:tav>
                                      </p:tavLst>
                                    </p:anim>
                                    <p:anim calcmode="lin" valueType="num">
                                      <p:cBhvr>
                                        <p:cTn id="18" dur="500" fill="hold"/>
                                        <p:tgtEl>
                                          <p:spTgt spid="23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8" fill="hold" grpId="4" nodeType="clickEffect">
                                  <p:stCondLst>
                                    <p:cond delay="0"/>
                                  </p:stCondLst>
                                  <p:iterate>
                                    <p:tmAbs val="0"/>
                                  </p:iterate>
                                  <p:childTnLst>
                                    <p:anim calcmode="lin" valueType="num">
                                      <p:cBhvr>
                                        <p:cTn id="22" dur="500" fill="hold"/>
                                        <p:tgtEl>
                                          <p:spTgt spid="234"/>
                                        </p:tgtEl>
                                        <p:attrNameLst>
                                          <p:attrName>ppt_x</p:attrName>
                                        </p:attrNameLst>
                                      </p:cBhvr>
                                      <p:tavLst>
                                        <p:tav tm="0">
                                          <p:val>
                                            <p:strVal val="ppt_x"/>
                                          </p:val>
                                        </p:tav>
                                        <p:tav tm="100000">
                                          <p:val>
                                            <p:strVal val="0-ppt_w/2"/>
                                          </p:val>
                                        </p:tav>
                                      </p:tavLst>
                                    </p:anim>
                                    <p:anim calcmode="lin" valueType="num">
                                      <p:cBhvr>
                                        <p:cTn id="23" dur="500" fill="hold"/>
                                        <p:tgtEl>
                                          <p:spTgt spid="234"/>
                                        </p:tgtEl>
                                        <p:attrNameLst>
                                          <p:attrName>ppt_y</p:attrName>
                                        </p:attrNameLst>
                                      </p:cBhvr>
                                      <p:tavLst>
                                        <p:tav tm="0">
                                          <p:val>
                                            <p:strVal val="ppt_y"/>
                                          </p:val>
                                        </p:tav>
                                        <p:tav tm="100000">
                                          <p:val>
                                            <p:strVal val="ppt_y"/>
                                          </p:val>
                                        </p:tav>
                                      </p:tavLst>
                                    </p:anim>
                                    <p:set>
                                      <p:cBhvr>
                                        <p:cTn id="24" fill="hold">
                                          <p:stCondLst>
                                            <p:cond delay="499"/>
                                          </p:stCondLst>
                                        </p:cTn>
                                        <p:tgtEl>
                                          <p:spTgt spid="234"/>
                                        </p:tgtEl>
                                        <p:attrNameLst>
                                          <p:attrName>style.visibility</p:attrName>
                                        </p:attrNameLst>
                                      </p:cBhvr>
                                      <p:to>
                                        <p:strVal val="hidden"/>
                                      </p:to>
                                    </p:set>
                                  </p:childTnLst>
                                </p:cTn>
                              </p:par>
                            </p:childTnLst>
                          </p:cTn>
                        </p:par>
                        <p:par>
                          <p:cTn id="25" fill="hold">
                            <p:stCondLst>
                              <p:cond delay="500"/>
                            </p:stCondLst>
                            <p:childTnLst>
                              <p:par>
                                <p:cTn id="26" presetID="2" presetClass="exit" presetSubtype="4" fill="hold" grpId="5" nodeType="afterEffect">
                                  <p:stCondLst>
                                    <p:cond delay="0"/>
                                  </p:stCondLst>
                                  <p:iterate>
                                    <p:tmAbs val="0"/>
                                  </p:iterate>
                                  <p:childTnLst>
                                    <p:anim calcmode="lin" valueType="num">
                                      <p:cBhvr>
                                        <p:cTn id="27" dur="500" fill="hold"/>
                                        <p:tgtEl>
                                          <p:spTgt spid="235"/>
                                        </p:tgtEl>
                                        <p:attrNameLst>
                                          <p:attrName>ppt_x</p:attrName>
                                        </p:attrNameLst>
                                      </p:cBhvr>
                                      <p:tavLst>
                                        <p:tav tm="0">
                                          <p:val>
                                            <p:strVal val="ppt_x"/>
                                          </p:val>
                                        </p:tav>
                                        <p:tav tm="100000">
                                          <p:val>
                                            <p:strVal val="ppt_x"/>
                                          </p:val>
                                        </p:tav>
                                      </p:tavLst>
                                    </p:anim>
                                    <p:anim calcmode="lin" valueType="num">
                                      <p:cBhvr>
                                        <p:cTn id="28" dur="500" fill="hold"/>
                                        <p:tgtEl>
                                          <p:spTgt spid="235"/>
                                        </p:tgtEl>
                                        <p:attrNameLst>
                                          <p:attrName>ppt_y</p:attrName>
                                        </p:attrNameLst>
                                      </p:cBhvr>
                                      <p:tavLst>
                                        <p:tav tm="0">
                                          <p:val>
                                            <p:strVal val="ppt_y"/>
                                          </p:val>
                                        </p:tav>
                                        <p:tav tm="100000">
                                          <p:val>
                                            <p:strVal val="1+ppt_h/2"/>
                                          </p:val>
                                        </p:tav>
                                      </p:tavLst>
                                    </p:anim>
                                    <p:set>
                                      <p:cBhvr>
                                        <p:cTn id="29" fill="hold">
                                          <p:stCondLst>
                                            <p:cond delay="499"/>
                                          </p:stCondLst>
                                        </p:cTn>
                                        <p:tgtEl>
                                          <p:spTgt spid="235"/>
                                        </p:tgtEl>
                                        <p:attrNameLst>
                                          <p:attrName>style.visibility</p:attrName>
                                        </p:attrNameLst>
                                      </p:cBhvr>
                                      <p:to>
                                        <p:strVal val="hidden"/>
                                      </p:to>
                                    </p:set>
                                  </p:childTnLst>
                                </p:cTn>
                              </p:par>
                            </p:childTnLst>
                          </p:cTn>
                        </p:par>
                        <p:par>
                          <p:cTn id="30" fill="hold">
                            <p:stCondLst>
                              <p:cond delay="1000"/>
                            </p:stCondLst>
                            <p:childTnLst>
                              <p:par>
                                <p:cTn id="31" presetID="2" presetClass="exit" presetSubtype="2" fill="hold" grpId="6" nodeType="afterEffect">
                                  <p:stCondLst>
                                    <p:cond delay="0"/>
                                  </p:stCondLst>
                                  <p:iterate>
                                    <p:tmAbs val="0"/>
                                  </p:iterate>
                                  <p:childTnLst>
                                    <p:anim calcmode="lin" valueType="num">
                                      <p:cBhvr>
                                        <p:cTn id="32" dur="500" fill="hold"/>
                                        <p:tgtEl>
                                          <p:spTgt spid="236"/>
                                        </p:tgtEl>
                                        <p:attrNameLst>
                                          <p:attrName>ppt_x</p:attrName>
                                        </p:attrNameLst>
                                      </p:cBhvr>
                                      <p:tavLst>
                                        <p:tav tm="0">
                                          <p:val>
                                            <p:strVal val="ppt_x"/>
                                          </p:val>
                                        </p:tav>
                                        <p:tav tm="100000">
                                          <p:val>
                                            <p:strVal val="1+ppt_w/2"/>
                                          </p:val>
                                        </p:tav>
                                      </p:tavLst>
                                    </p:anim>
                                    <p:anim calcmode="lin" valueType="num">
                                      <p:cBhvr>
                                        <p:cTn id="33" dur="500" fill="hold"/>
                                        <p:tgtEl>
                                          <p:spTgt spid="236"/>
                                        </p:tgtEl>
                                        <p:attrNameLst>
                                          <p:attrName>ppt_y</p:attrName>
                                        </p:attrNameLst>
                                      </p:cBhvr>
                                      <p:tavLst>
                                        <p:tav tm="0">
                                          <p:val>
                                            <p:strVal val="ppt_y"/>
                                          </p:val>
                                        </p:tav>
                                        <p:tav tm="100000">
                                          <p:val>
                                            <p:strVal val="ppt_y"/>
                                          </p:val>
                                        </p:tav>
                                      </p:tavLst>
                                    </p:anim>
                                    <p:set>
                                      <p:cBhvr>
                                        <p:cTn id="34" fill="hold">
                                          <p:stCondLst>
                                            <p:cond delay="499"/>
                                          </p:stCondLst>
                                        </p:cTn>
                                        <p:tgtEl>
                                          <p:spTgt spid="2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1" animBg="1" advAuto="0"/>
      <p:bldP spid="234" grpId="4" animBg="1" advAuto="0"/>
      <p:bldP spid="235" grpId="3" animBg="1" advAuto="0"/>
      <p:bldP spid="235" grpId="5" animBg="1" advAuto="0"/>
      <p:bldP spid="236" grpId="2" animBg="1" advAuto="0"/>
      <p:bldP spid="236" grpId="6" animBg="1" advAuto="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5" name="Introducing shadow-buffs"/>
          <p:cNvSpPr txBox="1">
            <a:spLocks noGrp="1"/>
          </p:cNvSpPr>
          <p:nvPr>
            <p:ph type="title"/>
          </p:nvPr>
        </p:nvSpPr>
        <p:spPr>
          <a:xfrm>
            <a:off x="978290" y="-1139745"/>
            <a:ext cx="15383683" cy="2159067"/>
          </a:xfrm>
          <a:prstGeom prst="rect">
            <a:avLst/>
          </a:prstGeom>
        </p:spPr>
        <p:txBody>
          <a:bodyPr/>
          <a:lstStyle/>
          <a:p>
            <a:r>
              <a:t>Introducing shadow-buffs</a:t>
            </a:r>
          </a:p>
        </p:txBody>
      </p:sp>
      <p:sp>
        <p:nvSpPr>
          <p:cNvPr id="706" name="Transmit…"/>
          <p:cNvSpPr txBox="1"/>
          <p:nvPr/>
        </p:nvSpPr>
        <p:spPr>
          <a:xfrm>
            <a:off x="1948883" y="1876346"/>
            <a:ext cx="6962976" cy="7561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p>
            <a:pPr marL="559768" indent="-559768">
              <a:lnSpc>
                <a:spcPct val="120000"/>
              </a:lnSpc>
              <a:spcBef>
                <a:spcPts val="0"/>
              </a:spcBef>
              <a:buSzPct val="75000"/>
              <a:buChar char="•"/>
              <a:defRPr sz="3400" b="1" u="sng">
                <a:solidFill>
                  <a:srgbClr val="0B5D18"/>
                </a:solidFill>
                <a:latin typeface="Helvetica"/>
                <a:ea typeface="Helvetica"/>
                <a:cs typeface="Helvetica"/>
                <a:sym typeface="Helvetica"/>
              </a:defRPr>
            </a:pPr>
            <a:r>
              <a:rPr sz="4534"/>
              <a:t>Transmit</a:t>
            </a:r>
          </a:p>
          <a:p>
            <a:pPr marL="559768" indent="-559768">
              <a:lnSpc>
                <a:spcPct val="120000"/>
              </a:lnSpc>
              <a:spcBef>
                <a:spcPts val="0"/>
              </a:spcBef>
              <a:buSzPct val="75000"/>
              <a:buChar char="•"/>
              <a:defRPr sz="3400" b="1">
                <a:solidFill>
                  <a:srgbClr val="0B5D18"/>
                </a:solidFill>
                <a:latin typeface="Helvetica"/>
                <a:ea typeface="Helvetica"/>
                <a:cs typeface="Helvetica"/>
                <a:sym typeface="Helvetica"/>
              </a:defRPr>
            </a:pPr>
            <a:endParaRPr sz="4534"/>
          </a:p>
          <a:p>
            <a:pPr lvl="2" indent="609630">
              <a:lnSpc>
                <a:spcPct val="120000"/>
              </a:lnSpc>
              <a:spcBef>
                <a:spcPts val="0"/>
              </a:spcBef>
              <a:defRPr sz="3400" b="1">
                <a:solidFill>
                  <a:srgbClr val="0B5D18"/>
                </a:solidFill>
                <a:latin typeface="Helvetica"/>
                <a:ea typeface="Helvetica"/>
                <a:cs typeface="Helvetica"/>
                <a:sym typeface="Helvetica"/>
              </a:defRPr>
            </a:pPr>
            <a:r>
              <a:rPr sz="4534"/>
              <a:t>dma_map:     </a:t>
            </a:r>
          </a:p>
          <a:p>
            <a:pPr lvl="6" indent="1828891">
              <a:lnSpc>
                <a:spcPct val="120000"/>
              </a:lnSpc>
              <a:spcBef>
                <a:spcPts val="0"/>
              </a:spcBef>
              <a:defRPr sz="3400" b="1">
                <a:solidFill>
                  <a:srgbClr val="000000"/>
                </a:solidFill>
                <a:latin typeface="Helvetica"/>
                <a:ea typeface="Helvetica"/>
                <a:cs typeface="Helvetica"/>
                <a:sym typeface="Helvetica"/>
              </a:defRPr>
            </a:pPr>
            <a:r>
              <a:rPr sz="4534"/>
              <a:t>Copy to mapped buffer</a:t>
            </a:r>
          </a:p>
          <a:p>
            <a:pPr lvl="6" indent="1828891">
              <a:lnSpc>
                <a:spcPct val="120000"/>
              </a:lnSpc>
              <a:spcBef>
                <a:spcPts val="0"/>
              </a:spcBef>
              <a:defRPr sz="3400" b="1">
                <a:solidFill>
                  <a:srgbClr val="000000"/>
                </a:solidFill>
                <a:latin typeface="Helvetica"/>
                <a:ea typeface="Helvetica"/>
                <a:cs typeface="Helvetica"/>
                <a:sym typeface="Helvetica"/>
              </a:defRPr>
            </a:pPr>
            <a:endParaRPr sz="4534"/>
          </a:p>
          <a:p>
            <a:pPr lvl="2" indent="609630">
              <a:lnSpc>
                <a:spcPct val="120000"/>
              </a:lnSpc>
              <a:spcBef>
                <a:spcPts val="0"/>
              </a:spcBef>
              <a:defRPr sz="3400" b="1">
                <a:solidFill>
                  <a:srgbClr val="0B5D18"/>
                </a:solidFill>
                <a:latin typeface="Helvetica"/>
                <a:ea typeface="Helvetica"/>
                <a:cs typeface="Helvetica"/>
                <a:sym typeface="Helvetica"/>
              </a:defRPr>
            </a:pPr>
            <a:r>
              <a:rPr sz="4534"/>
              <a:t>dma_unmap: </a:t>
            </a:r>
          </a:p>
          <a:p>
            <a:pPr lvl="5" indent="1524076">
              <a:lnSpc>
                <a:spcPct val="120000"/>
              </a:lnSpc>
              <a:spcBef>
                <a:spcPts val="0"/>
              </a:spcBef>
              <a:defRPr sz="3400" b="1">
                <a:solidFill>
                  <a:srgbClr val="A6AAA9"/>
                </a:solidFill>
                <a:latin typeface="Helvetica"/>
                <a:ea typeface="Helvetica"/>
                <a:cs typeface="Helvetica"/>
                <a:sym typeface="Helvetica"/>
              </a:defRPr>
            </a:pPr>
            <a:r>
              <a:rPr sz="4534"/>
              <a:t>NOP</a:t>
            </a:r>
          </a:p>
          <a:p>
            <a:pPr lvl="2" indent="609630">
              <a:lnSpc>
                <a:spcPct val="120000"/>
              </a:lnSpc>
              <a:spcBef>
                <a:spcPts val="0"/>
              </a:spcBef>
              <a:defRPr sz="3400" b="1">
                <a:solidFill>
                  <a:srgbClr val="0B5D18"/>
                </a:solidFill>
                <a:latin typeface="Helvetica"/>
                <a:ea typeface="Helvetica"/>
                <a:cs typeface="Helvetica"/>
                <a:sym typeface="Helvetica"/>
              </a:defRPr>
            </a:pPr>
            <a:endParaRPr sz="4534"/>
          </a:p>
        </p:txBody>
      </p:sp>
      <p:sp>
        <p:nvSpPr>
          <p:cNvPr id="707" name="Slide Number"/>
          <p:cNvSpPr txBox="1">
            <a:spLocks noGrp="1"/>
          </p:cNvSpPr>
          <p:nvPr>
            <p:ph type="sldNum" sz="quarter" idx="2"/>
          </p:nvPr>
        </p:nvSpPr>
        <p:spPr>
          <a:xfrm>
            <a:off x="8473024" y="9252083"/>
            <a:ext cx="381515" cy="405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
        <p:nvSpPr>
          <p:cNvPr id="708" name="Receive…"/>
          <p:cNvSpPr txBox="1"/>
          <p:nvPr/>
        </p:nvSpPr>
        <p:spPr>
          <a:xfrm>
            <a:off x="9635702" y="1876346"/>
            <a:ext cx="7223482" cy="7561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p>
            <a:pPr marL="559768" indent="-559768">
              <a:lnSpc>
                <a:spcPct val="120000"/>
              </a:lnSpc>
              <a:spcBef>
                <a:spcPts val="0"/>
              </a:spcBef>
              <a:buSzPct val="75000"/>
              <a:buChar char="•"/>
              <a:defRPr sz="3400" b="1" u="sng">
                <a:solidFill>
                  <a:srgbClr val="0B5D18"/>
                </a:solidFill>
                <a:latin typeface="Helvetica"/>
                <a:ea typeface="Helvetica"/>
                <a:cs typeface="Helvetica"/>
                <a:sym typeface="Helvetica"/>
              </a:defRPr>
            </a:pPr>
            <a:r>
              <a:rPr sz="4534"/>
              <a:t>Receive</a:t>
            </a:r>
          </a:p>
          <a:p>
            <a:pPr marL="559768" indent="-559768">
              <a:lnSpc>
                <a:spcPct val="120000"/>
              </a:lnSpc>
              <a:spcBef>
                <a:spcPts val="0"/>
              </a:spcBef>
              <a:buSzPct val="75000"/>
              <a:buChar char="•"/>
              <a:defRPr sz="3400" b="1">
                <a:solidFill>
                  <a:srgbClr val="0B5D18"/>
                </a:solidFill>
                <a:latin typeface="Helvetica"/>
                <a:ea typeface="Helvetica"/>
                <a:cs typeface="Helvetica"/>
                <a:sym typeface="Helvetica"/>
              </a:defRPr>
            </a:pPr>
            <a:endParaRPr sz="4534"/>
          </a:p>
          <a:p>
            <a:pPr lvl="2" indent="609630">
              <a:lnSpc>
                <a:spcPct val="120000"/>
              </a:lnSpc>
              <a:spcBef>
                <a:spcPts val="0"/>
              </a:spcBef>
              <a:defRPr sz="3400" b="1">
                <a:solidFill>
                  <a:srgbClr val="0B5D18"/>
                </a:solidFill>
                <a:latin typeface="Helvetica"/>
                <a:ea typeface="Helvetica"/>
                <a:cs typeface="Helvetica"/>
                <a:sym typeface="Helvetica"/>
              </a:defRPr>
            </a:pPr>
            <a:r>
              <a:rPr sz="4534"/>
              <a:t>dma_map:     </a:t>
            </a:r>
          </a:p>
          <a:p>
            <a:pPr lvl="6" indent="1828891">
              <a:lnSpc>
                <a:spcPct val="120000"/>
              </a:lnSpc>
              <a:spcBef>
                <a:spcPts val="0"/>
              </a:spcBef>
              <a:defRPr sz="3400" b="1">
                <a:solidFill>
                  <a:srgbClr val="A6AAA9"/>
                </a:solidFill>
                <a:latin typeface="Helvetica"/>
                <a:ea typeface="Helvetica"/>
                <a:cs typeface="Helvetica"/>
                <a:sym typeface="Helvetica"/>
              </a:defRPr>
            </a:pPr>
            <a:r>
              <a:rPr sz="4534"/>
              <a:t>NOP</a:t>
            </a:r>
          </a:p>
          <a:p>
            <a:pPr lvl="6" indent="1828891">
              <a:lnSpc>
                <a:spcPct val="120000"/>
              </a:lnSpc>
              <a:spcBef>
                <a:spcPts val="0"/>
              </a:spcBef>
              <a:defRPr sz="3400" b="1">
                <a:solidFill>
                  <a:srgbClr val="000000"/>
                </a:solidFill>
                <a:latin typeface="Helvetica"/>
                <a:ea typeface="Helvetica"/>
                <a:cs typeface="Helvetica"/>
                <a:sym typeface="Helvetica"/>
              </a:defRPr>
            </a:pPr>
            <a:endParaRPr sz="4534"/>
          </a:p>
          <a:p>
            <a:pPr lvl="2" indent="609630">
              <a:lnSpc>
                <a:spcPct val="120000"/>
              </a:lnSpc>
              <a:spcBef>
                <a:spcPts val="0"/>
              </a:spcBef>
              <a:defRPr sz="3400" b="1">
                <a:solidFill>
                  <a:srgbClr val="0B5D18"/>
                </a:solidFill>
                <a:latin typeface="Helvetica"/>
                <a:ea typeface="Helvetica"/>
                <a:cs typeface="Helvetica"/>
                <a:sym typeface="Helvetica"/>
              </a:defRPr>
            </a:pPr>
            <a:r>
              <a:rPr sz="4534"/>
              <a:t>dma_unmap: </a:t>
            </a:r>
          </a:p>
          <a:p>
            <a:pPr lvl="6" indent="1828891">
              <a:lnSpc>
                <a:spcPct val="120000"/>
              </a:lnSpc>
              <a:spcBef>
                <a:spcPts val="0"/>
              </a:spcBef>
              <a:defRPr sz="3400" b="1">
                <a:solidFill>
                  <a:srgbClr val="000000"/>
                </a:solidFill>
                <a:latin typeface="Helvetica"/>
                <a:ea typeface="Helvetica"/>
                <a:cs typeface="Helvetica"/>
                <a:sym typeface="Helvetica"/>
              </a:defRPr>
            </a:pPr>
            <a:r>
              <a:rPr sz="4534"/>
              <a:t>Copy to mapped buffer</a:t>
            </a:r>
          </a:p>
          <a:p>
            <a:pPr lvl="2" indent="609630">
              <a:lnSpc>
                <a:spcPct val="120000"/>
              </a:lnSpc>
              <a:spcBef>
                <a:spcPts val="0"/>
              </a:spcBef>
              <a:defRPr sz="3400" b="1">
                <a:solidFill>
                  <a:srgbClr val="0B5D18"/>
                </a:solidFill>
                <a:latin typeface="Helvetica"/>
                <a:ea typeface="Helvetica"/>
                <a:cs typeface="Helvetica"/>
                <a:sym typeface="Helvetica"/>
              </a:defRPr>
            </a:pPr>
            <a:endParaRPr sz="4534"/>
          </a:p>
        </p:txBody>
      </p:sp>
      <p:sp>
        <p:nvSpPr>
          <p:cNvPr id="709" name="&quot;True IOMMU protection from DMA attacks: When copy is faster than zero copy.&quot;…"/>
          <p:cNvSpPr txBox="1"/>
          <p:nvPr/>
        </p:nvSpPr>
        <p:spPr>
          <a:xfrm>
            <a:off x="1220737" y="8164987"/>
            <a:ext cx="14898788" cy="3202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p>
            <a:pPr defTabSz="433515">
              <a:lnSpc>
                <a:spcPts val="6534"/>
              </a:lnSpc>
              <a:spcBef>
                <a:spcPts val="0"/>
              </a:spcBef>
              <a:defRPr sz="3200">
                <a:solidFill>
                  <a:srgbClr val="222222"/>
                </a:solidFill>
                <a:latin typeface="Arial"/>
                <a:ea typeface="Arial"/>
                <a:cs typeface="Arial"/>
                <a:sym typeface="Arial"/>
              </a:defRPr>
            </a:pPr>
            <a:r>
              <a:rPr sz="4267"/>
              <a:t>"True IOMMU protection from DMA attacks: When copy is faster than zero copy." </a:t>
            </a:r>
          </a:p>
          <a:p>
            <a:pPr defTabSz="433515">
              <a:lnSpc>
                <a:spcPts val="5867"/>
              </a:lnSpc>
              <a:spcBef>
                <a:spcPts val="0"/>
              </a:spcBef>
              <a:defRPr sz="2800">
                <a:solidFill>
                  <a:srgbClr val="222222"/>
                </a:solidFill>
                <a:latin typeface="Arial"/>
                <a:ea typeface="Arial"/>
                <a:cs typeface="Arial"/>
                <a:sym typeface="Arial"/>
              </a:defRPr>
            </a:pPr>
            <a:endParaRPr sz="3734"/>
          </a:p>
          <a:p>
            <a:pPr defTabSz="433515">
              <a:lnSpc>
                <a:spcPts val="5867"/>
              </a:lnSpc>
              <a:spcBef>
                <a:spcPts val="0"/>
              </a:spcBef>
              <a:defRPr sz="2800">
                <a:solidFill>
                  <a:srgbClr val="222222"/>
                </a:solidFill>
                <a:latin typeface="Arial"/>
                <a:ea typeface="Arial"/>
                <a:cs typeface="Arial"/>
                <a:sym typeface="Arial"/>
              </a:defRPr>
            </a:pPr>
            <a:r>
              <a:rPr sz="3734"/>
              <a:t>Markuze, Morrison and Tsafrir.   [ASPLOS ’16] </a:t>
            </a:r>
          </a:p>
        </p:txBody>
      </p:sp>
      <p:sp>
        <p:nvSpPr>
          <p:cNvPr id="710" name="Line"/>
          <p:cNvSpPr/>
          <p:nvPr/>
        </p:nvSpPr>
        <p:spPr>
          <a:xfrm flipH="1" flipV="1">
            <a:off x="8657431" y="1952184"/>
            <a:ext cx="25402" cy="5849232"/>
          </a:xfrm>
          <a:prstGeom prst="line">
            <a:avLst/>
          </a:prstGeom>
          <a:ln w="38100">
            <a:solidFill>
              <a:srgbClr val="0365C0"/>
            </a:solidFill>
            <a:custDash>
              <a:ds d="200000" sp="200000"/>
            </a:custDash>
            <a:miter lim="400000"/>
          </a:ln>
        </p:spPr>
        <p:txBody>
          <a:bodyPr lIns="50802" tIns="50802" rIns="50802" bIns="50802" anchor="ctr"/>
          <a:lstStyle/>
          <a:p>
            <a:pPr algn="ctr">
              <a:spcBef>
                <a:spcPts val="0"/>
              </a:spcBef>
              <a:defRPr sz="2200">
                <a:solidFill>
                  <a:srgbClr val="000000"/>
                </a:solidFill>
                <a:latin typeface="Helvetica Light"/>
                <a:ea typeface="Helvetica Light"/>
                <a:cs typeface="Helvetica Light"/>
                <a:sym typeface="Helvetica Light"/>
              </a:defRPr>
            </a:pPr>
            <a:endParaRPr sz="2933"/>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dow Buffers"/>
          <p:cNvSpPr txBox="1">
            <a:spLocks noGrp="1"/>
          </p:cNvSpPr>
          <p:nvPr>
            <p:ph type="body" idx="21"/>
          </p:nvPr>
        </p:nvSpPr>
        <p:spPr>
          <a:prstGeom prst="rect">
            <a:avLst/>
          </a:prstGeom>
        </p:spPr>
        <p:txBody>
          <a:bodyPr/>
          <a:lstStyle/>
          <a:p>
            <a:r>
              <a:t>Shadow Buffers</a:t>
            </a:r>
          </a:p>
        </p:txBody>
      </p:sp>
      <p:sp>
        <p:nvSpPr>
          <p:cNvPr id="715" name="Shadow buffers"/>
          <p:cNvSpPr txBox="1">
            <a:spLocks noGrp="1"/>
          </p:cNvSpPr>
          <p:nvPr>
            <p:ph type="title"/>
          </p:nvPr>
        </p:nvSpPr>
        <p:spPr>
          <a:prstGeom prst="rect">
            <a:avLst/>
          </a:prstGeom>
        </p:spPr>
        <p:txBody>
          <a:bodyPr/>
          <a:lstStyle>
            <a:lvl1pPr defTabSz="467359">
              <a:spcBef>
                <a:spcPts val="2200"/>
              </a:spcBef>
              <a:defRPr sz="4800"/>
            </a:lvl1pPr>
          </a:lstStyle>
          <a:p>
            <a:r>
              <a:t>Shadow buffers</a:t>
            </a:r>
          </a:p>
        </p:txBody>
      </p:sp>
      <p:sp>
        <p:nvSpPr>
          <p:cNvPr id="716" name="Double-click to edit"/>
          <p:cNvSpPr txBox="1">
            <a:spLocks noGrp="1"/>
          </p:cNvSpPr>
          <p:nvPr>
            <p:ph type="body" idx="1"/>
          </p:nvPr>
        </p:nvSpPr>
        <p:spPr>
          <a:prstGeom prst="rect">
            <a:avLst/>
          </a:prstGeom>
        </p:spPr>
        <p:txBody>
          <a:bodyPr/>
          <a:lstStyle/>
          <a:p>
            <a:endParaRPr dirty="0"/>
          </a:p>
        </p:txBody>
      </p:sp>
      <p:pic>
        <p:nvPicPr>
          <p:cNvPr id="717" name="Intel-Core-i9-7900X-Skylake-X.jpg" descr="Intel-Core-i9-7900X-Skylake-X.jpg"/>
          <p:cNvPicPr>
            <a:picLocks noChangeAspect="1"/>
          </p:cNvPicPr>
          <p:nvPr/>
        </p:nvPicPr>
        <p:blipFill>
          <a:blip r:embed="rId3"/>
          <a:stretch>
            <a:fillRect/>
          </a:stretch>
        </p:blipFill>
        <p:spPr>
          <a:xfrm>
            <a:off x="364229" y="3678777"/>
            <a:ext cx="2268820" cy="1533284"/>
          </a:xfrm>
          <a:prstGeom prst="rect">
            <a:avLst/>
          </a:prstGeom>
          <a:ln w="12700">
            <a:miter lim="400000"/>
          </a:ln>
        </p:spPr>
      </p:pic>
      <p:sp>
        <p:nvSpPr>
          <p:cNvPr id="718" name="Rectangle"/>
          <p:cNvSpPr/>
          <p:nvPr/>
        </p:nvSpPr>
        <p:spPr>
          <a:xfrm>
            <a:off x="4226018" y="3917223"/>
            <a:ext cx="3282076" cy="4801461"/>
          </a:xfrm>
          <a:prstGeom prst="rect">
            <a:avLst/>
          </a:prstGeom>
          <a:solidFill>
            <a:srgbClr val="F5D328"/>
          </a:solidFill>
          <a:ln w="12700">
            <a:miter lim="400000"/>
          </a:ln>
          <a:effectLst>
            <a:outerShdw blurRad="25400" rotWithShape="0">
              <a:srgbClr val="000000">
                <a:alpha val="50000"/>
              </a:srgbClr>
            </a:outerShdw>
          </a:effectLst>
        </p:spPr>
        <p:txBody>
          <a:bodyPr lIns="50802" tIns="50802" rIns="50802" bIns="50802" anchor="ct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719" name="Rectangle"/>
          <p:cNvSpPr/>
          <p:nvPr/>
        </p:nvSpPr>
        <p:spPr>
          <a:xfrm>
            <a:off x="4226018" y="7089522"/>
            <a:ext cx="3282076" cy="1630891"/>
          </a:xfrm>
          <a:prstGeom prst="rect">
            <a:avLst/>
          </a:prstGeom>
          <a:solidFill>
            <a:srgbClr val="C82506"/>
          </a:solidFill>
          <a:ln w="12700">
            <a:miter lim="400000"/>
          </a:ln>
          <a:effectLst>
            <a:outerShdw blurRad="25400" dist="12700" dir="5400000" rotWithShape="0">
              <a:srgbClr val="000000">
                <a:alpha val="50000"/>
              </a:srgbClr>
            </a:outerShdw>
          </a:effectLst>
        </p:spPr>
        <p:txBody>
          <a:bodyPr lIns="50802" tIns="50802" rIns="50802" bIns="50802" anchor="ct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720" name="Sensitive…"/>
          <p:cNvSpPr txBox="1"/>
          <p:nvPr/>
        </p:nvSpPr>
        <p:spPr>
          <a:xfrm>
            <a:off x="4226018" y="7155914"/>
            <a:ext cx="3080401" cy="1498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p>
            <a:pPr algn="ctr">
              <a:spcBef>
                <a:spcPts val="0"/>
              </a:spcBef>
              <a:defRPr sz="3400" b="1">
                <a:solidFill>
                  <a:srgbClr val="FFFFFF"/>
                </a:solidFill>
                <a:latin typeface="Helvetica"/>
                <a:ea typeface="Helvetica"/>
                <a:cs typeface="Helvetica"/>
                <a:sym typeface="Helvetica"/>
              </a:defRPr>
            </a:pPr>
            <a:r>
              <a:rPr sz="4534"/>
              <a:t>Sensitive</a:t>
            </a:r>
          </a:p>
          <a:p>
            <a:pPr algn="ctr">
              <a:spcBef>
                <a:spcPts val="0"/>
              </a:spcBef>
              <a:defRPr sz="3400" b="1">
                <a:solidFill>
                  <a:srgbClr val="FFFFFF"/>
                </a:solidFill>
                <a:latin typeface="Helvetica"/>
                <a:ea typeface="Helvetica"/>
                <a:cs typeface="Helvetica"/>
                <a:sym typeface="Helvetica"/>
              </a:defRPr>
            </a:pPr>
            <a:r>
              <a:rPr sz="4534"/>
              <a:t>data </a:t>
            </a:r>
          </a:p>
        </p:txBody>
      </p:sp>
      <p:pic>
        <p:nvPicPr>
          <p:cNvPr id="721" name="33-106-256-01.jpg" descr="33-106-256-01.jpg"/>
          <p:cNvPicPr>
            <a:picLocks noChangeAspect="1"/>
          </p:cNvPicPr>
          <p:nvPr/>
        </p:nvPicPr>
        <p:blipFill>
          <a:blip r:embed="rId4"/>
          <a:stretch>
            <a:fillRect/>
          </a:stretch>
        </p:blipFill>
        <p:spPr>
          <a:xfrm>
            <a:off x="14285605" y="3670364"/>
            <a:ext cx="2878757" cy="2159067"/>
          </a:xfrm>
          <a:prstGeom prst="rect">
            <a:avLst/>
          </a:prstGeom>
          <a:ln w="12700">
            <a:miter lim="400000"/>
          </a:ln>
          <a:effectLst>
            <a:reflection stA="50000" endPos="40000" dir="5400000" sy="-100000" algn="bl" rotWithShape="0"/>
          </a:effectLst>
        </p:spPr>
      </p:pic>
      <p:sp>
        <p:nvSpPr>
          <p:cNvPr id="722" name="packet"/>
          <p:cNvSpPr/>
          <p:nvPr/>
        </p:nvSpPr>
        <p:spPr>
          <a:xfrm>
            <a:off x="4202168" y="3924398"/>
            <a:ext cx="3329776" cy="931412"/>
          </a:xfrm>
          <a:prstGeom prst="rect">
            <a:avLst/>
          </a:prstGeom>
          <a:solidFill>
            <a:srgbClr val="70BF41"/>
          </a:solidFill>
          <a:ln w="12700">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lstStyle>
            <a:lvl1pPr algn="ctr">
              <a:spcBef>
                <a:spcPts val="0"/>
              </a:spcBef>
              <a:defRPr sz="3400" b="1">
                <a:solidFill>
                  <a:srgbClr val="FFFFFF"/>
                </a:solidFill>
                <a:latin typeface="Helvetica"/>
                <a:ea typeface="Helvetica"/>
                <a:cs typeface="Helvetica"/>
                <a:sym typeface="Helvetica"/>
              </a:defRPr>
            </a:lvl1pPr>
          </a:lstStyle>
          <a:p>
            <a:r>
              <a:rPr sz="4534"/>
              <a:t>packet</a:t>
            </a:r>
          </a:p>
        </p:txBody>
      </p:sp>
      <p:sp>
        <p:nvSpPr>
          <p:cNvPr id="723" name="Xmit"/>
          <p:cNvSpPr txBox="1"/>
          <p:nvPr/>
        </p:nvSpPr>
        <p:spPr>
          <a:xfrm>
            <a:off x="2550222" y="4458987"/>
            <a:ext cx="1364160"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3400" b="1">
                <a:solidFill>
                  <a:srgbClr val="000000"/>
                </a:solidFill>
                <a:latin typeface="Helvetica"/>
                <a:ea typeface="Helvetica"/>
                <a:cs typeface="Helvetica"/>
                <a:sym typeface="Helvetica"/>
              </a:defRPr>
            </a:lvl1pPr>
          </a:lstStyle>
          <a:p>
            <a:r>
              <a:rPr sz="4534"/>
              <a:t>Xmit</a:t>
            </a:r>
          </a:p>
        </p:txBody>
      </p:sp>
      <p:sp>
        <p:nvSpPr>
          <p:cNvPr id="724" name="Line"/>
          <p:cNvSpPr/>
          <p:nvPr/>
        </p:nvSpPr>
        <p:spPr>
          <a:xfrm>
            <a:off x="2286193" y="4445420"/>
            <a:ext cx="1892218" cy="1"/>
          </a:xfrm>
          <a:prstGeom prst="line">
            <a:avLst/>
          </a:prstGeom>
          <a:ln w="50800">
            <a:solidFill>
              <a:srgbClr val="000000"/>
            </a:solidFill>
            <a:miter lim="400000"/>
            <a:tailEnd type="triangle"/>
          </a:ln>
        </p:spPr>
        <p:txBody>
          <a:bodyPr lIns="50802" tIns="50802" rIns="50802" bIns="50802" anchor="ctr"/>
          <a:lstStyle/>
          <a:p>
            <a:pPr algn="ctr">
              <a:spcBef>
                <a:spcPts val="0"/>
              </a:spcBef>
              <a:defRPr sz="2200">
                <a:solidFill>
                  <a:srgbClr val="000000"/>
                </a:solidFill>
                <a:latin typeface="Helvetica Light"/>
                <a:ea typeface="Helvetica Light"/>
                <a:cs typeface="Helvetica Light"/>
                <a:sym typeface="Helvetica Light"/>
              </a:defRPr>
            </a:pPr>
            <a:endParaRPr sz="2933"/>
          </a:p>
        </p:txBody>
      </p:sp>
      <p:sp>
        <p:nvSpPr>
          <p:cNvPr id="726" name="user packet…"/>
          <p:cNvSpPr txBox="1"/>
          <p:nvPr/>
        </p:nvSpPr>
        <p:spPr>
          <a:xfrm>
            <a:off x="3945412" y="1821453"/>
            <a:ext cx="3843289" cy="2195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p>
            <a:pPr algn="ctr">
              <a:spcBef>
                <a:spcPts val="0"/>
              </a:spcBef>
              <a:defRPr sz="3400" b="1">
                <a:solidFill>
                  <a:srgbClr val="000000"/>
                </a:solidFill>
                <a:latin typeface="Helvetica"/>
                <a:ea typeface="Helvetica"/>
                <a:cs typeface="Helvetica"/>
                <a:sym typeface="Helvetica"/>
              </a:defRPr>
            </a:pPr>
            <a:r>
              <a:rPr sz="4534" dirty="0"/>
              <a:t>user packet</a:t>
            </a:r>
          </a:p>
          <a:p>
            <a:pPr algn="ctr">
              <a:spcBef>
                <a:spcPts val="0"/>
              </a:spcBef>
              <a:defRPr sz="3400" b="1">
                <a:solidFill>
                  <a:srgbClr val="000000"/>
                </a:solidFill>
                <a:latin typeface="Helvetica"/>
                <a:ea typeface="Helvetica"/>
                <a:cs typeface="Helvetica"/>
                <a:sym typeface="Helvetica"/>
              </a:defRPr>
            </a:pPr>
            <a:r>
              <a:rPr sz="4534" dirty="0">
                <a:solidFill>
                  <a:srgbClr val="FF2600"/>
                </a:solidFill>
              </a:rPr>
              <a:t>DMA prohibited</a:t>
            </a:r>
          </a:p>
        </p:txBody>
      </p:sp>
      <p:sp>
        <p:nvSpPr>
          <p:cNvPr id="727" name="Line"/>
          <p:cNvSpPr/>
          <p:nvPr/>
        </p:nvSpPr>
        <p:spPr>
          <a:xfrm flipV="1">
            <a:off x="8754445" y="5575588"/>
            <a:ext cx="1" cy="3272783"/>
          </a:xfrm>
          <a:prstGeom prst="line">
            <a:avLst/>
          </a:prstGeom>
          <a:ln w="38100">
            <a:solidFill>
              <a:srgbClr val="0365C0"/>
            </a:solidFill>
            <a:custDash>
              <a:ds d="200000" sp="200000"/>
            </a:custDash>
            <a:miter lim="400000"/>
          </a:ln>
        </p:spPr>
        <p:txBody>
          <a:bodyPr lIns="50802" tIns="50802" rIns="50802" bIns="50802" anchor="ctr"/>
          <a:lstStyle/>
          <a:p>
            <a:pPr algn="ctr">
              <a:spcBef>
                <a:spcPts val="0"/>
              </a:spcBef>
              <a:defRPr sz="2200">
                <a:solidFill>
                  <a:srgbClr val="000000"/>
                </a:solidFill>
                <a:latin typeface="Helvetica Light"/>
                <a:ea typeface="Helvetica Light"/>
                <a:cs typeface="Helvetica Light"/>
                <a:sym typeface="Helvetica Light"/>
              </a:defRPr>
            </a:pPr>
            <a:endParaRPr sz="2933"/>
          </a:p>
        </p:txBody>
      </p:sp>
      <p:sp>
        <p:nvSpPr>
          <p:cNvPr id="728" name="Line"/>
          <p:cNvSpPr/>
          <p:nvPr/>
        </p:nvSpPr>
        <p:spPr>
          <a:xfrm flipV="1">
            <a:off x="8735395" y="2687841"/>
            <a:ext cx="1" cy="1454898"/>
          </a:xfrm>
          <a:prstGeom prst="line">
            <a:avLst/>
          </a:prstGeom>
          <a:ln w="38100">
            <a:solidFill>
              <a:srgbClr val="0365C0"/>
            </a:solidFill>
            <a:custDash>
              <a:ds d="200000" sp="200000"/>
            </a:custDash>
            <a:miter lim="400000"/>
          </a:ln>
        </p:spPr>
        <p:txBody>
          <a:bodyPr lIns="50802" tIns="50802" rIns="50802" bIns="50802" anchor="ctr"/>
          <a:lstStyle/>
          <a:p>
            <a:pPr algn="ctr">
              <a:spcBef>
                <a:spcPts val="0"/>
              </a:spcBef>
              <a:defRPr sz="2200">
                <a:solidFill>
                  <a:srgbClr val="000000"/>
                </a:solidFill>
                <a:latin typeface="Helvetica Light"/>
                <a:ea typeface="Helvetica Light"/>
                <a:cs typeface="Helvetica Light"/>
                <a:sym typeface="Helvetica Light"/>
              </a:defRPr>
            </a:pPr>
            <a:endParaRPr sz="2933"/>
          </a:p>
        </p:txBody>
      </p:sp>
      <p:sp>
        <p:nvSpPr>
          <p:cNvPr id="729" name="network…"/>
          <p:cNvSpPr txBox="1"/>
          <p:nvPr/>
        </p:nvSpPr>
        <p:spPr>
          <a:xfrm>
            <a:off x="14837743" y="2135040"/>
            <a:ext cx="2690612" cy="1498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a:spcBef>
                <a:spcPts val="0"/>
              </a:spcBef>
              <a:defRPr sz="3400" b="1">
                <a:solidFill>
                  <a:srgbClr val="FFFFFF"/>
                </a:solidFill>
                <a:latin typeface="Helvetica"/>
                <a:ea typeface="Helvetica"/>
                <a:cs typeface="Helvetica"/>
                <a:sym typeface="Helvetica"/>
              </a:defRPr>
            </a:pPr>
            <a:r>
              <a:rPr sz="4534"/>
              <a:t>network</a:t>
            </a:r>
          </a:p>
          <a:p>
            <a:pPr algn="ctr">
              <a:spcBef>
                <a:spcPts val="0"/>
              </a:spcBef>
              <a:defRPr sz="3400" b="1">
                <a:solidFill>
                  <a:srgbClr val="FFFFFF"/>
                </a:solidFill>
                <a:latin typeface="Helvetica"/>
                <a:ea typeface="Helvetica"/>
                <a:cs typeface="Helvetica"/>
                <a:sym typeface="Helvetica"/>
              </a:defRPr>
            </a:pPr>
            <a:r>
              <a:rPr sz="4534"/>
              <a:t>device </a:t>
            </a:r>
          </a:p>
        </p:txBody>
      </p:sp>
      <p:sp>
        <p:nvSpPr>
          <p:cNvPr id="730" name="CPU"/>
          <p:cNvSpPr txBox="1"/>
          <p:nvPr/>
        </p:nvSpPr>
        <p:spPr>
          <a:xfrm>
            <a:off x="985471" y="3015114"/>
            <a:ext cx="1330496"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spcBef>
                <a:spcPts val="0"/>
              </a:spcBef>
              <a:defRPr sz="3400" b="1">
                <a:solidFill>
                  <a:srgbClr val="FFFFFF"/>
                </a:solidFill>
                <a:latin typeface="Helvetica"/>
                <a:ea typeface="Helvetica"/>
                <a:cs typeface="Helvetica"/>
                <a:sym typeface="Helvetica"/>
              </a:defRPr>
            </a:lvl1pPr>
          </a:lstStyle>
          <a:p>
            <a:r>
              <a:rPr sz="4534"/>
              <a:t>CPU</a:t>
            </a:r>
          </a:p>
        </p:txBody>
      </p:sp>
      <p:grpSp>
        <p:nvGrpSpPr>
          <p:cNvPr id="735" name="Group"/>
          <p:cNvGrpSpPr/>
          <p:nvPr/>
        </p:nvGrpSpPr>
        <p:grpSpPr>
          <a:xfrm>
            <a:off x="9617801" y="2481852"/>
            <a:ext cx="5522494" cy="6302765"/>
            <a:chOff x="0" y="-2973"/>
            <a:chExt cx="4141743" cy="4726927"/>
          </a:xfrm>
        </p:grpSpPr>
        <p:sp>
          <p:nvSpPr>
            <p:cNvPr id="731" name="Rectangle"/>
            <p:cNvSpPr/>
            <p:nvPr/>
          </p:nvSpPr>
          <p:spPr>
            <a:xfrm>
              <a:off x="173095" y="1107046"/>
              <a:ext cx="2513091" cy="3616908"/>
            </a:xfrm>
            <a:prstGeom prst="rect">
              <a:avLst/>
            </a:prstGeom>
            <a:solidFill>
              <a:srgbClr val="929292"/>
            </a:solidFill>
            <a:ln w="12700" cap="flat">
              <a:noFill/>
              <a:miter lim="400000"/>
            </a:ln>
            <a:effectLst>
              <a:outerShdw blurRad="25400" dist="12700" dir="5400000" rotWithShape="0">
                <a:srgbClr val="000000">
                  <a:alpha val="50000"/>
                </a:srgbClr>
              </a:outerShdw>
            </a:effectLst>
          </p:spPr>
          <p:txBody>
            <a:bodyPr wrap="square" lIns="50802" tIns="50802" rIns="50802" bIns="50802" numCol="1" anchor="ctr">
              <a:noAutofit/>
            </a:bodyPr>
            <a:lstStyle/>
            <a:p>
              <a:pPr algn="ctr">
                <a:spcBef>
                  <a:spcPts val="0"/>
                </a:spcBef>
                <a:defRPr sz="2200">
                  <a:solidFill>
                    <a:srgbClr val="000000"/>
                  </a:solidFill>
                  <a:latin typeface="Helvetica Light"/>
                  <a:ea typeface="Helvetica Light"/>
                  <a:cs typeface="Helvetica Light"/>
                  <a:sym typeface="Helvetica Light"/>
                </a:defRPr>
              </a:pPr>
              <a:endParaRPr sz="2933"/>
            </a:p>
          </p:txBody>
        </p:sp>
        <p:sp>
          <p:nvSpPr>
            <p:cNvPr id="732" name="shadow buff…"/>
            <p:cNvSpPr/>
            <p:nvPr/>
          </p:nvSpPr>
          <p:spPr>
            <a:xfrm>
              <a:off x="0" y="-2973"/>
              <a:ext cx="2859282" cy="112354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spAutoFit/>
            </a:bodyPr>
            <a:lstStyle/>
            <a:p>
              <a:pPr algn="ctr">
                <a:spcBef>
                  <a:spcPts val="0"/>
                </a:spcBef>
                <a:defRPr sz="3400" b="1">
                  <a:solidFill>
                    <a:srgbClr val="000000"/>
                  </a:solidFill>
                  <a:latin typeface="Helvetica"/>
                  <a:ea typeface="Helvetica"/>
                  <a:cs typeface="Helvetica"/>
                  <a:sym typeface="Helvetica"/>
                </a:defRPr>
              </a:pPr>
              <a:r>
                <a:rPr sz="4534" dirty="0"/>
                <a:t>shadow buff</a:t>
              </a:r>
            </a:p>
            <a:p>
              <a:pPr algn="ctr">
                <a:spcBef>
                  <a:spcPts val="0"/>
                </a:spcBef>
                <a:defRPr sz="3400" b="1">
                  <a:solidFill>
                    <a:srgbClr val="000000"/>
                  </a:solidFill>
                  <a:latin typeface="Helvetica"/>
                  <a:ea typeface="Helvetica"/>
                  <a:cs typeface="Helvetica"/>
                  <a:sym typeface="Helvetica"/>
                </a:defRPr>
              </a:pPr>
              <a:r>
                <a:rPr sz="4534" dirty="0">
                  <a:solidFill>
                    <a:srgbClr val="0B5D18"/>
                  </a:solidFill>
                </a:rPr>
                <a:t>DMA allowed</a:t>
              </a:r>
              <a:r>
                <a:rPr sz="4534" dirty="0"/>
                <a:t> </a:t>
              </a:r>
            </a:p>
          </p:txBody>
        </p:sp>
        <p:sp>
          <p:nvSpPr>
            <p:cNvPr id="733" name="DMA"/>
            <p:cNvSpPr/>
            <p:nvPr/>
          </p:nvSpPr>
          <p:spPr>
            <a:xfrm>
              <a:off x="2871742" y="17931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numCol="1" anchor="ctr">
              <a:spAutoFit/>
            </a:bodyPr>
            <a:lstStyle>
              <a:lvl1pPr>
                <a:spcBef>
                  <a:spcPts val="0"/>
                </a:spcBef>
                <a:defRPr sz="3400" b="1">
                  <a:solidFill>
                    <a:srgbClr val="000000"/>
                  </a:solidFill>
                  <a:latin typeface="Helvetica"/>
                  <a:ea typeface="Helvetica"/>
                  <a:cs typeface="Helvetica"/>
                  <a:sym typeface="Helvetica"/>
                </a:defRPr>
              </a:lvl1pPr>
            </a:lstStyle>
            <a:p>
              <a:r>
                <a:rPr sz="4534"/>
                <a:t>DMA</a:t>
              </a:r>
            </a:p>
          </p:txBody>
        </p:sp>
        <p:sp>
          <p:nvSpPr>
            <p:cNvPr id="734" name="Line"/>
            <p:cNvSpPr/>
            <p:nvPr/>
          </p:nvSpPr>
          <p:spPr>
            <a:xfrm>
              <a:off x="2677710" y="1441228"/>
              <a:ext cx="1009664" cy="1"/>
            </a:xfrm>
            <a:prstGeom prst="line">
              <a:avLst/>
            </a:prstGeom>
            <a:noFill/>
            <a:ln w="50800" cap="flat">
              <a:solidFill>
                <a:srgbClr val="000000"/>
              </a:solidFill>
              <a:prstDash val="solid"/>
              <a:miter lim="400000"/>
              <a:tailEnd type="triangle" w="med" len="med"/>
            </a:ln>
            <a:effectLst/>
          </p:spPr>
          <p:txBody>
            <a:bodyPr wrap="square" lIns="50802" tIns="50802" rIns="50802" bIns="50802" numCol="1" anchor="ctr">
              <a:noAutofit/>
            </a:bodyPr>
            <a:lstStyle/>
            <a:p>
              <a:pPr algn="ctr">
                <a:spcBef>
                  <a:spcPts val="0"/>
                </a:spcBef>
                <a:defRPr sz="2200">
                  <a:solidFill>
                    <a:srgbClr val="000000"/>
                  </a:solidFill>
                  <a:latin typeface="Helvetica Light"/>
                  <a:ea typeface="Helvetica Light"/>
                  <a:cs typeface="Helvetica Light"/>
                  <a:sym typeface="Helvetica Light"/>
                </a:defRPr>
              </a:pPr>
              <a:endParaRPr sz="2933"/>
            </a:p>
          </p:txBody>
        </p:sp>
      </p:grpSp>
      <p:grpSp>
        <p:nvGrpSpPr>
          <p:cNvPr id="739" name="Group"/>
          <p:cNvGrpSpPr/>
          <p:nvPr/>
        </p:nvGrpSpPr>
        <p:grpSpPr>
          <a:xfrm>
            <a:off x="7511051" y="3941807"/>
            <a:ext cx="5677887" cy="2610741"/>
            <a:chOff x="0" y="0"/>
            <a:chExt cx="4258283" cy="1957995"/>
          </a:xfrm>
        </p:grpSpPr>
        <p:sp>
          <p:nvSpPr>
            <p:cNvPr id="736" name="copy"/>
            <p:cNvSpPr/>
            <p:nvPr/>
          </p:nvSpPr>
          <p:spPr>
            <a:xfrm>
              <a:off x="442942" y="68799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numCol="1" anchor="ctr">
              <a:spAutoFit/>
            </a:bodyPr>
            <a:lstStyle>
              <a:lvl1pPr>
                <a:spcBef>
                  <a:spcPts val="0"/>
                </a:spcBef>
                <a:defRPr sz="3400" b="1">
                  <a:solidFill>
                    <a:srgbClr val="000000"/>
                  </a:solidFill>
                  <a:latin typeface="Helvetica"/>
                  <a:ea typeface="Helvetica"/>
                  <a:cs typeface="Helvetica"/>
                  <a:sym typeface="Helvetica"/>
                </a:defRPr>
              </a:lvl1pPr>
            </a:lstStyle>
            <a:p>
              <a:r>
                <a:rPr sz="4534"/>
                <a:t>copy</a:t>
              </a:r>
            </a:p>
          </p:txBody>
        </p:sp>
        <p:sp>
          <p:nvSpPr>
            <p:cNvPr id="737" name="Line"/>
            <p:cNvSpPr/>
            <p:nvPr/>
          </p:nvSpPr>
          <p:spPr>
            <a:xfrm>
              <a:off x="0" y="349268"/>
              <a:ext cx="1727684" cy="1"/>
            </a:xfrm>
            <a:prstGeom prst="line">
              <a:avLst/>
            </a:prstGeom>
            <a:noFill/>
            <a:ln w="50800" cap="flat">
              <a:solidFill>
                <a:srgbClr val="000000"/>
              </a:solidFill>
              <a:prstDash val="solid"/>
              <a:miter lim="400000"/>
              <a:tailEnd type="triangle" w="med" len="med"/>
            </a:ln>
            <a:effectLst/>
          </p:spPr>
          <p:txBody>
            <a:bodyPr wrap="square" lIns="50802" tIns="50802" rIns="50802" bIns="50802" numCol="1" anchor="ctr">
              <a:noAutofit/>
            </a:bodyPr>
            <a:lstStyle/>
            <a:p>
              <a:pPr algn="ctr">
                <a:spcBef>
                  <a:spcPts val="0"/>
                </a:spcBef>
                <a:defRPr sz="2200">
                  <a:solidFill>
                    <a:srgbClr val="000000"/>
                  </a:solidFill>
                  <a:latin typeface="Helvetica Light"/>
                  <a:ea typeface="Helvetica Light"/>
                  <a:cs typeface="Helvetica Light"/>
                  <a:sym typeface="Helvetica Light"/>
                </a:defRPr>
              </a:pPr>
              <a:endParaRPr sz="2933"/>
            </a:p>
          </p:txBody>
        </p:sp>
        <p:sp>
          <p:nvSpPr>
            <p:cNvPr id="738" name="packet"/>
            <p:cNvSpPr/>
            <p:nvPr/>
          </p:nvSpPr>
          <p:spPr>
            <a:xfrm>
              <a:off x="1761028" y="0"/>
              <a:ext cx="2497256" cy="698537"/>
            </a:xfrm>
            <a:prstGeom prst="rect">
              <a:avLst/>
            </a:prstGeom>
            <a:solidFill>
              <a:srgbClr val="70BF41"/>
            </a:solidFill>
            <a:ln w="12700"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lvl1pPr algn="ctr">
                <a:spcBef>
                  <a:spcPts val="0"/>
                </a:spcBef>
                <a:defRPr sz="3400" b="1">
                  <a:solidFill>
                    <a:srgbClr val="FFFFFF"/>
                  </a:solidFill>
                  <a:latin typeface="Helvetica"/>
                  <a:ea typeface="Helvetica"/>
                  <a:cs typeface="Helvetica"/>
                  <a:sym typeface="Helvetica"/>
                </a:defRPr>
              </a:lvl1pPr>
            </a:lstStyle>
            <a:p>
              <a:r>
                <a:rPr sz="4534"/>
                <a:t>packet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2" nodeType="clickEffect">
                                  <p:stCondLst>
                                    <p:cond delay="0"/>
                                  </p:stCondLst>
                                  <p:iterate>
                                    <p:tmAbs val="0"/>
                                  </p:iterate>
                                  <p:childTnLst>
                                    <p:set>
                                      <p:cBhvr>
                                        <p:cTn id="10" fill="hold"/>
                                        <p:tgtEl>
                                          <p:spTgt spid="735"/>
                                        </p:tgtEl>
                                        <p:attrNameLst>
                                          <p:attrName>style.visibility</p:attrName>
                                        </p:attrNameLst>
                                      </p:cBhvr>
                                      <p:to>
                                        <p:strVal val="visible"/>
                                      </p:to>
                                    </p:set>
                                    <p:anim calcmode="lin" valueType="num">
                                      <p:cBhvr>
                                        <p:cTn id="11" dur="400" fill="hold"/>
                                        <p:tgtEl>
                                          <p:spTgt spid="735"/>
                                        </p:tgtEl>
                                        <p:attrNameLst>
                                          <p:attrName>ppt_x</p:attrName>
                                        </p:attrNameLst>
                                      </p:cBhvr>
                                      <p:tavLst>
                                        <p:tav tm="0">
                                          <p:val>
                                            <p:strVal val="#ppt_x"/>
                                          </p:val>
                                        </p:tav>
                                        <p:tav tm="100000">
                                          <p:val>
                                            <p:strVal val="#ppt_x"/>
                                          </p:val>
                                        </p:tav>
                                      </p:tavLst>
                                    </p:anim>
                                    <p:anim calcmode="lin" valueType="num">
                                      <p:cBhvr>
                                        <p:cTn id="12" dur="400" fill="hold"/>
                                        <p:tgtEl>
                                          <p:spTgt spid="7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p:tmAbs val="0"/>
                                  </p:iterate>
                                  <p:childTnLst>
                                    <p:set>
                                      <p:cBhvr>
                                        <p:cTn id="16" fill="hold"/>
                                        <p:tgtEl>
                                          <p:spTgt spid="739"/>
                                        </p:tgtEl>
                                        <p:attrNameLst>
                                          <p:attrName>style.visibility</p:attrName>
                                        </p:attrNameLst>
                                      </p:cBhvr>
                                      <p:to>
                                        <p:strVal val="visible"/>
                                      </p:to>
                                    </p:set>
                                    <p:anim calcmode="lin" valueType="num">
                                      <p:cBhvr>
                                        <p:cTn id="17" dur="1000" fill="hold"/>
                                        <p:tgtEl>
                                          <p:spTgt spid="739"/>
                                        </p:tgtEl>
                                        <p:attrNameLst>
                                          <p:attrName>ppt_x</p:attrName>
                                        </p:attrNameLst>
                                      </p:cBhvr>
                                      <p:tavLst>
                                        <p:tav tm="0">
                                          <p:val>
                                            <p:strVal val="0-#ppt_w/2"/>
                                          </p:val>
                                        </p:tav>
                                        <p:tav tm="100000">
                                          <p:val>
                                            <p:strVal val="#ppt_x"/>
                                          </p:val>
                                        </p:tav>
                                      </p:tavLst>
                                    </p:anim>
                                    <p:anim calcmode="lin" valueType="num">
                                      <p:cBhvr>
                                        <p:cTn id="18" dur="1000" fill="hold"/>
                                        <p:tgtEl>
                                          <p:spTgt spid="7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 grpId="1" animBg="1" advAuto="0"/>
      <p:bldP spid="735" grpId="2" animBg="1" advAuto="0"/>
      <p:bldP spid="739" grpId="3"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Shadow Buffers"/>
          <p:cNvSpPr txBox="1">
            <a:spLocks noGrp="1"/>
          </p:cNvSpPr>
          <p:nvPr>
            <p:ph type="body" idx="21"/>
          </p:nvPr>
        </p:nvSpPr>
        <p:spPr>
          <a:prstGeom prst="rect">
            <a:avLst/>
          </a:prstGeom>
        </p:spPr>
        <p:txBody>
          <a:bodyPr/>
          <a:lstStyle/>
          <a:p>
            <a:r>
              <a:rPr dirty="0"/>
              <a:t>Shadow Buffers</a:t>
            </a:r>
          </a:p>
        </p:txBody>
      </p:sp>
      <p:sp>
        <p:nvSpPr>
          <p:cNvPr id="744" name="Shadow-buff performance 40Gb/s"/>
          <p:cNvSpPr txBox="1">
            <a:spLocks noGrp="1"/>
          </p:cNvSpPr>
          <p:nvPr>
            <p:ph type="title"/>
          </p:nvPr>
        </p:nvSpPr>
        <p:spPr>
          <a:prstGeom prst="rect">
            <a:avLst/>
          </a:prstGeom>
        </p:spPr>
        <p:txBody>
          <a:bodyPr/>
          <a:lstStyle>
            <a:lvl1pPr defTabSz="362204">
              <a:spcBef>
                <a:spcPts val="1700"/>
              </a:spcBef>
              <a:defRPr sz="4836"/>
            </a:lvl1pPr>
          </a:lstStyle>
          <a:p>
            <a:r>
              <a:t> Shadow-buff performance 40Gb/s</a:t>
            </a:r>
          </a:p>
        </p:txBody>
      </p:sp>
      <p:graphicFrame>
        <p:nvGraphicFramePr>
          <p:cNvPr id="745" name="2D Stacked Column Chart"/>
          <p:cNvGraphicFramePr/>
          <p:nvPr/>
        </p:nvGraphicFramePr>
        <p:xfrm>
          <a:off x="291567" y="1922146"/>
          <a:ext cx="8808186" cy="8691097"/>
        </p:xfrm>
        <a:graphic>
          <a:graphicData uri="http://schemas.openxmlformats.org/drawingml/2006/chart">
            <c:chart xmlns:c="http://schemas.openxmlformats.org/drawingml/2006/chart" xmlns:r="http://schemas.openxmlformats.org/officeDocument/2006/relationships" r:id="rId3"/>
          </a:graphicData>
        </a:graphic>
      </p:graphicFrame>
      <p:sp>
        <p:nvSpPr>
          <p:cNvPr id="746" name="Slide Number"/>
          <p:cNvSpPr txBox="1">
            <a:spLocks noGrp="1"/>
          </p:cNvSpPr>
          <p:nvPr>
            <p:ph type="sldNum" sz="quarter" idx="2"/>
          </p:nvPr>
        </p:nvSpPr>
        <p:spPr>
          <a:xfrm>
            <a:off x="16689190" y="-1050048"/>
            <a:ext cx="102682" cy="3717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spAutoFit/>
          </a:bodyPr>
          <a:lstStyle>
            <a:lvl1pPr>
              <a:defRPr sz="2133"/>
            </a:lvl1pPr>
          </a:lstStyle>
          <a:p>
            <a:endParaRPr dirty="0"/>
          </a:p>
        </p:txBody>
      </p:sp>
      <p:sp>
        <p:nvSpPr>
          <p:cNvPr id="747" name="Rectangle"/>
          <p:cNvSpPr/>
          <p:nvPr/>
        </p:nvSpPr>
        <p:spPr>
          <a:xfrm>
            <a:off x="9235101" y="8297060"/>
            <a:ext cx="1781530" cy="903140"/>
          </a:xfrm>
          <a:prstGeom prst="rect">
            <a:avLst/>
          </a:prstGeom>
          <a:solidFill>
            <a:srgbClr val="FFFFFF"/>
          </a:solidFill>
          <a:ln w="12700">
            <a:miter lim="400000"/>
          </a:ln>
        </p:spPr>
        <p:txBody>
          <a:bodyPr lIns="50802" tIns="50802" rIns="50802" bIns="50802" anchor="ct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748" name="Rectangle"/>
          <p:cNvSpPr/>
          <p:nvPr/>
        </p:nvSpPr>
        <p:spPr>
          <a:xfrm>
            <a:off x="6447584" y="9008518"/>
            <a:ext cx="1781530" cy="669370"/>
          </a:xfrm>
          <a:prstGeom prst="rect">
            <a:avLst/>
          </a:prstGeom>
          <a:solidFill>
            <a:srgbClr val="FFFFFF"/>
          </a:solidFill>
          <a:ln w="12700">
            <a:miter lim="400000"/>
          </a:ln>
        </p:spPr>
        <p:txBody>
          <a:bodyPr lIns="50802" tIns="50802" rIns="50802" bIns="50802" anchor="ct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749" name="Single Core RX flow"/>
          <p:cNvSpPr txBox="1"/>
          <p:nvPr/>
        </p:nvSpPr>
        <p:spPr>
          <a:xfrm>
            <a:off x="1640580" y="1670238"/>
            <a:ext cx="6177977" cy="964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defTabSz="457200">
              <a:spcBef>
                <a:spcPts val="0"/>
              </a:spcBef>
              <a:defRPr sz="4200">
                <a:solidFill>
                  <a:srgbClr val="000000"/>
                </a:solidFill>
                <a:latin typeface="Helvetica Light"/>
                <a:ea typeface="Helvetica Light"/>
                <a:cs typeface="Helvetica Light"/>
                <a:sym typeface="Helvetica Light"/>
              </a:defRPr>
            </a:lvl1pPr>
          </a:lstStyle>
          <a:p>
            <a:r>
              <a:rPr sz="5600"/>
              <a:t>Single Core RX flow</a:t>
            </a:r>
          </a:p>
        </p:txBody>
      </p:sp>
      <p:sp>
        <p:nvSpPr>
          <p:cNvPr id="750" name="16 Core"/>
          <p:cNvSpPr txBox="1"/>
          <p:nvPr/>
        </p:nvSpPr>
        <p:spPr>
          <a:xfrm>
            <a:off x="11882999" y="1670238"/>
            <a:ext cx="2794038" cy="964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4200">
                <a:solidFill>
                  <a:srgbClr val="000000"/>
                </a:solidFill>
                <a:latin typeface="Helvetica Light"/>
                <a:ea typeface="Helvetica Light"/>
                <a:cs typeface="Helvetica Light"/>
                <a:sym typeface="Helvetica Light"/>
              </a:defRPr>
            </a:lvl1pPr>
          </a:lstStyle>
          <a:p>
            <a:r>
              <a:rPr sz="5600"/>
              <a:t>16 Core </a:t>
            </a:r>
          </a:p>
        </p:txBody>
      </p:sp>
      <p:graphicFrame>
        <p:nvGraphicFramePr>
          <p:cNvPr id="751" name="2D Stacked Column Chart"/>
          <p:cNvGraphicFramePr/>
          <p:nvPr/>
        </p:nvGraphicFramePr>
        <p:xfrm>
          <a:off x="8740732" y="1922146"/>
          <a:ext cx="6921634" cy="6621137"/>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751"/>
                                        </p:tgtEl>
                                        <p:attrNameLst>
                                          <p:attrName>style.visibility</p:attrName>
                                        </p:attrNameLst>
                                      </p:cBhvr>
                                      <p:to>
                                        <p:strVal val="visible"/>
                                      </p:to>
                                    </p:set>
                                    <p:anim calcmode="lin" valueType="num">
                                      <p:cBhvr>
                                        <p:cTn id="7" dur="400" fill="hold"/>
                                        <p:tgtEl>
                                          <p:spTgt spid="751"/>
                                        </p:tgtEl>
                                        <p:attrNameLst>
                                          <p:attrName>ppt_x</p:attrName>
                                        </p:attrNameLst>
                                      </p:cBhvr>
                                      <p:tavLst>
                                        <p:tav tm="0">
                                          <p:val>
                                            <p:strVal val="#ppt_x"/>
                                          </p:val>
                                        </p:tav>
                                        <p:tav tm="100000">
                                          <p:val>
                                            <p:strVal val="#ppt_x"/>
                                          </p:val>
                                        </p:tav>
                                      </p:tavLst>
                                    </p:anim>
                                    <p:anim calcmode="lin" valueType="num">
                                      <p:cBhvr>
                                        <p:cTn id="8" dur="400" fill="hold"/>
                                        <p:tgtEl>
                                          <p:spTgt spid="7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 name="Group"/>
          <p:cNvGrpSpPr/>
          <p:nvPr/>
        </p:nvGrpSpPr>
        <p:grpSpPr>
          <a:xfrm>
            <a:off x="3622349" y="1593916"/>
            <a:ext cx="9389783" cy="7042338"/>
            <a:chOff x="0" y="0"/>
            <a:chExt cx="7042120" cy="5281590"/>
          </a:xfrm>
        </p:grpSpPr>
        <p:pic>
          <p:nvPicPr>
            <p:cNvPr id="755" name="intc_xl710.jpg" descr="intc_xl710.jpg"/>
            <p:cNvPicPr>
              <a:picLocks noChangeAspect="1"/>
            </p:cNvPicPr>
            <p:nvPr/>
          </p:nvPicPr>
          <p:blipFill>
            <a:blip r:embed="rId3"/>
            <a:stretch>
              <a:fillRect/>
            </a:stretch>
          </p:blipFill>
          <p:spPr>
            <a:xfrm>
              <a:off x="0" y="0"/>
              <a:ext cx="7042120" cy="5281590"/>
            </a:xfrm>
            <a:prstGeom prst="rect">
              <a:avLst/>
            </a:prstGeom>
            <a:ln w="12700" cap="flat">
              <a:noFill/>
              <a:miter lim="400000"/>
            </a:ln>
            <a:effectLst/>
          </p:spPr>
        </p:pic>
        <p:sp>
          <p:nvSpPr>
            <p:cNvPr id="756" name="Intel XL710 40GbE"/>
            <p:cNvSpPr txBox="1"/>
            <p:nvPr/>
          </p:nvSpPr>
          <p:spPr>
            <a:xfrm>
              <a:off x="2254439" y="733898"/>
              <a:ext cx="3732881" cy="6002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numCol="1" anchor="ctr">
              <a:spAutoFit/>
            </a:bodyPr>
            <a:lstStyle>
              <a:lvl1pPr algn="ctr">
                <a:spcBef>
                  <a:spcPts val="0"/>
                </a:spcBef>
                <a:defRPr sz="3400">
                  <a:solidFill>
                    <a:srgbClr val="000000"/>
                  </a:solidFill>
                  <a:latin typeface="Helvetica Light"/>
                  <a:ea typeface="Helvetica Light"/>
                  <a:cs typeface="Helvetica Light"/>
                  <a:sym typeface="Helvetica Light"/>
                </a:defRPr>
              </a:lvl1pPr>
            </a:lstStyle>
            <a:p>
              <a:r>
                <a:rPr sz="4534"/>
                <a:t>Intel XL710 40GbE </a:t>
              </a:r>
            </a:p>
          </p:txBody>
        </p:sp>
      </p:grpSp>
      <p:grpSp>
        <p:nvGrpSpPr>
          <p:cNvPr id="760" name="Group"/>
          <p:cNvGrpSpPr/>
          <p:nvPr/>
        </p:nvGrpSpPr>
        <p:grpSpPr>
          <a:xfrm>
            <a:off x="3737049" y="1440753"/>
            <a:ext cx="10654218" cy="7348664"/>
            <a:chOff x="0" y="0"/>
            <a:chExt cx="7990418" cy="5511329"/>
          </a:xfrm>
        </p:grpSpPr>
        <p:pic>
          <p:nvPicPr>
            <p:cNvPr id="758" name="gfx_02553.jpg" descr="gfx_02553.jpg"/>
            <p:cNvPicPr>
              <a:picLocks noChangeAspect="1"/>
            </p:cNvPicPr>
            <p:nvPr/>
          </p:nvPicPr>
          <p:blipFill>
            <a:blip r:embed="rId4"/>
            <a:stretch>
              <a:fillRect/>
            </a:stretch>
          </p:blipFill>
          <p:spPr>
            <a:xfrm>
              <a:off x="0" y="0"/>
              <a:ext cx="6870077" cy="5511329"/>
            </a:xfrm>
            <a:prstGeom prst="rect">
              <a:avLst/>
            </a:prstGeom>
            <a:ln w="12700" cap="flat">
              <a:noFill/>
              <a:miter lim="400000"/>
            </a:ln>
            <a:effectLst/>
          </p:spPr>
        </p:pic>
        <p:sp>
          <p:nvSpPr>
            <p:cNvPr id="759" name="Mellanox ConnectX-4…"/>
            <p:cNvSpPr txBox="1"/>
            <p:nvPr/>
          </p:nvSpPr>
          <p:spPr>
            <a:xfrm>
              <a:off x="1401033" y="271880"/>
              <a:ext cx="6589385" cy="9719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p>
              <a:pPr>
                <a:lnSpc>
                  <a:spcPct val="80000"/>
                </a:lnSpc>
                <a:spcBef>
                  <a:spcPts val="3734"/>
                </a:spcBef>
                <a:defRPr sz="6000" cap="all">
                  <a:solidFill>
                    <a:schemeClr val="accent1"/>
                  </a:solidFill>
                  <a:latin typeface="+mn-lt"/>
                  <a:ea typeface="+mn-ea"/>
                  <a:cs typeface="+mn-cs"/>
                  <a:sym typeface="DIN Condensed Bold"/>
                </a:defRPr>
              </a:pPr>
              <a:r>
                <a:rPr sz="8000" dirty="0"/>
                <a:t>Mellanox ConnectX-4</a:t>
              </a:r>
            </a:p>
            <a:p>
              <a:pPr algn="ctr">
                <a:spcBef>
                  <a:spcPts val="0"/>
                </a:spcBef>
                <a:defRPr sz="3400">
                  <a:solidFill>
                    <a:srgbClr val="000000"/>
                  </a:solidFill>
                  <a:latin typeface="Helvetica Light"/>
                  <a:ea typeface="Helvetica Light"/>
                  <a:cs typeface="Helvetica Light"/>
                  <a:sym typeface="Helvetica Light"/>
                </a:defRPr>
              </a:pPr>
              <a:r>
                <a:rPr sz="4534" dirty="0">
                  <a:solidFill>
                    <a:schemeClr val="accent1"/>
                  </a:solidFill>
                  <a:latin typeface="+mj-lt"/>
                </a:rPr>
                <a:t>100 </a:t>
              </a:r>
              <a:r>
                <a:rPr sz="4534" dirty="0" err="1">
                  <a:solidFill>
                    <a:schemeClr val="accent1"/>
                  </a:solidFill>
                  <a:latin typeface="+mj-lt"/>
                </a:rPr>
                <a:t>GbE</a:t>
              </a:r>
              <a:endParaRPr sz="4534" dirty="0">
                <a:solidFill>
                  <a:schemeClr val="accent1"/>
                </a:solidFill>
                <a:latin typeface="+mj-lt"/>
              </a:endParaRPr>
            </a:p>
          </p:txBody>
        </p:sp>
      </p:grpSp>
      <p:sp>
        <p:nvSpPr>
          <p:cNvPr id="761" name="Moving from 40Gb/s to100Gb/s"/>
          <p:cNvSpPr txBox="1">
            <a:spLocks noGrp="1"/>
          </p:cNvSpPr>
          <p:nvPr>
            <p:ph type="title" idx="4294967295"/>
          </p:nvPr>
        </p:nvSpPr>
        <p:spPr>
          <a:xfrm>
            <a:off x="2151218" y="-965190"/>
            <a:ext cx="14052102" cy="2159067"/>
          </a:xfrm>
          <a:prstGeom prst="rect">
            <a:avLst/>
          </a:prstGeom>
        </p:spPr>
        <p:txBody>
          <a:bodyPr lIns="50802" tIns="50802" rIns="50802" bIns="50802" anchor="ctr">
            <a:normAutofit/>
          </a:bodyPr>
          <a:lstStyle>
            <a:lvl1pPr defTabSz="245363">
              <a:spcBef>
                <a:spcPts val="0"/>
              </a:spcBef>
              <a:defRPr sz="7140"/>
            </a:lvl1pPr>
          </a:lstStyle>
          <a:p>
            <a:r>
              <a:rPr lang="en-US" sz="7334" dirty="0"/>
              <a:t>Moving from 40Gb/s to100Gb/s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xit" presetSubtype="2" fill="hold" grpId="1" nodeType="clickEffect">
                                  <p:stCondLst>
                                    <p:cond delay="0"/>
                                  </p:stCondLst>
                                  <p:iterate>
                                    <p:tmAbs val="0"/>
                                  </p:iterate>
                                  <p:childTnLst>
                                    <p:anim calcmode="lin" valueType="num">
                                      <p:cBhvr>
                                        <p:cTn id="6" dur="1000" fill="hold"/>
                                        <p:tgtEl>
                                          <p:spTgt spid="757"/>
                                        </p:tgtEl>
                                        <p:attrNameLst>
                                          <p:attrName>ppt_x</p:attrName>
                                        </p:attrNameLst>
                                      </p:cBhvr>
                                      <p:tavLst>
                                        <p:tav tm="0">
                                          <p:val>
                                            <p:strVal val="ppt_x"/>
                                          </p:val>
                                        </p:tav>
                                        <p:tav tm="100000">
                                          <p:val>
                                            <p:strVal val="1+ppt_w/2"/>
                                          </p:val>
                                        </p:tav>
                                      </p:tavLst>
                                    </p:anim>
                                    <p:anim calcmode="lin" valueType="num">
                                      <p:cBhvr>
                                        <p:cTn id="7" dur="1000" fill="hold"/>
                                        <p:tgtEl>
                                          <p:spTgt spid="757"/>
                                        </p:tgtEl>
                                        <p:attrNameLst>
                                          <p:attrName>ppt_y</p:attrName>
                                        </p:attrNameLst>
                                      </p:cBhvr>
                                      <p:tavLst>
                                        <p:tav tm="0">
                                          <p:val>
                                            <p:strVal val="ppt_y"/>
                                          </p:val>
                                        </p:tav>
                                        <p:tav tm="100000">
                                          <p:val>
                                            <p:strVal val="ppt_y"/>
                                          </p:val>
                                        </p:tav>
                                      </p:tavLst>
                                    </p:anim>
                                    <p:set>
                                      <p:cBhvr>
                                        <p:cTn id="8" fill="hold">
                                          <p:stCondLst>
                                            <p:cond delay="999"/>
                                          </p:stCondLst>
                                        </p:cTn>
                                        <p:tgtEl>
                                          <p:spTgt spid="757"/>
                                        </p:tgtEl>
                                        <p:attrNameLst>
                                          <p:attrName>style.visibility</p:attrName>
                                        </p:attrNameLst>
                                      </p:cBhvr>
                                      <p:to>
                                        <p:strVal val="hidden"/>
                                      </p:to>
                                    </p:set>
                                  </p:childTnLst>
                                </p:cTn>
                              </p:par>
                            </p:childTnLst>
                          </p:cTn>
                        </p:par>
                        <p:par>
                          <p:cTn id="9" fill="hold">
                            <p:stCondLst>
                              <p:cond delay="1000"/>
                            </p:stCondLst>
                            <p:childTnLst>
                              <p:par>
                                <p:cTn id="10" presetID="2" presetClass="entr" presetSubtype="8" fill="hold" grpId="2" nodeType="afterEffect">
                                  <p:stCondLst>
                                    <p:cond delay="0"/>
                                  </p:stCondLst>
                                  <p:iterate>
                                    <p:tmAbs val="0"/>
                                  </p:iterate>
                                  <p:childTnLst>
                                    <p:set>
                                      <p:cBhvr>
                                        <p:cTn id="11" fill="hold"/>
                                        <p:tgtEl>
                                          <p:spTgt spid="760"/>
                                        </p:tgtEl>
                                        <p:attrNameLst>
                                          <p:attrName>style.visibility</p:attrName>
                                        </p:attrNameLst>
                                      </p:cBhvr>
                                      <p:to>
                                        <p:strVal val="visible"/>
                                      </p:to>
                                    </p:set>
                                    <p:anim calcmode="lin" valueType="num">
                                      <p:cBhvr>
                                        <p:cTn id="12" dur="1000" fill="hold"/>
                                        <p:tgtEl>
                                          <p:spTgt spid="760"/>
                                        </p:tgtEl>
                                        <p:attrNameLst>
                                          <p:attrName>ppt_x</p:attrName>
                                        </p:attrNameLst>
                                      </p:cBhvr>
                                      <p:tavLst>
                                        <p:tav tm="0">
                                          <p:val>
                                            <p:strVal val="0-#ppt_w/2"/>
                                          </p:val>
                                        </p:tav>
                                        <p:tav tm="100000">
                                          <p:val>
                                            <p:strVal val="#ppt_x"/>
                                          </p:val>
                                        </p:tav>
                                      </p:tavLst>
                                    </p:anim>
                                    <p:anim calcmode="lin" valueType="num">
                                      <p:cBhvr>
                                        <p:cTn id="13" dur="1000" fill="hold"/>
                                        <p:tgtEl>
                                          <p:spTgt spid="7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1" animBg="1" advAuto="0"/>
      <p:bldP spid="760" grpId="2"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Shadow-buffs breaks with &gt;=100Gb/s"/>
          <p:cNvSpPr txBox="1">
            <a:spLocks noGrp="1"/>
          </p:cNvSpPr>
          <p:nvPr>
            <p:ph type="title" idx="4294967295"/>
          </p:nvPr>
        </p:nvSpPr>
        <p:spPr>
          <a:xfrm>
            <a:off x="1196513" y="-1393980"/>
            <a:ext cx="14947237" cy="2159067"/>
          </a:xfrm>
          <a:prstGeom prst="rect">
            <a:avLst/>
          </a:prstGeom>
        </p:spPr>
        <p:txBody>
          <a:bodyPr lIns="50802" tIns="50802" rIns="50802" bIns="50802" anchor="ctr">
            <a:normAutofit/>
          </a:bodyPr>
          <a:lstStyle>
            <a:lvl1pPr defTabSz="233679">
              <a:spcBef>
                <a:spcPts val="0"/>
              </a:spcBef>
              <a:defRPr sz="6800"/>
            </a:lvl1pPr>
          </a:lstStyle>
          <a:p>
            <a:r>
              <a:rPr lang="en-US" sz="6400" dirty="0"/>
              <a:t>Shadow-buffs breaks with &gt;=100Gb/s</a:t>
            </a:r>
            <a:endParaRPr sz="6400" dirty="0"/>
          </a:p>
        </p:txBody>
      </p:sp>
      <p:graphicFrame>
        <p:nvGraphicFramePr>
          <p:cNvPr id="766" name="Single Core RX flow (Jambo Frames)"/>
          <p:cNvGraphicFramePr/>
          <p:nvPr>
            <p:extLst>
              <p:ext uri="{D42A27DB-BD31-4B8C-83A1-F6EECF244321}">
                <p14:modId xmlns:p14="http://schemas.microsoft.com/office/powerpoint/2010/main" val="1077511762"/>
              </p:ext>
            </p:extLst>
          </p:nvPr>
        </p:nvGraphicFramePr>
        <p:xfrm>
          <a:off x="552081" y="1453174"/>
          <a:ext cx="14036936" cy="7996073"/>
        </p:xfrm>
        <a:graphic>
          <a:graphicData uri="http://schemas.openxmlformats.org/drawingml/2006/chart">
            <c:chart xmlns:c="http://schemas.openxmlformats.org/drawingml/2006/chart" xmlns:r="http://schemas.openxmlformats.org/officeDocument/2006/relationships" r:id="rId3"/>
          </a:graphicData>
        </a:graphic>
      </p:graphicFrame>
      <p:grpSp>
        <p:nvGrpSpPr>
          <p:cNvPr id="770" name="Group"/>
          <p:cNvGrpSpPr/>
          <p:nvPr/>
        </p:nvGrpSpPr>
        <p:grpSpPr>
          <a:xfrm>
            <a:off x="3892060" y="5640103"/>
            <a:ext cx="9556142" cy="1742581"/>
            <a:chOff x="-19050" y="0"/>
            <a:chExt cx="7166886" cy="1306895"/>
          </a:xfrm>
        </p:grpSpPr>
        <p:pic>
          <p:nvPicPr>
            <p:cNvPr id="767" name="Line Line" descr="Line Line"/>
            <p:cNvPicPr>
              <a:picLocks/>
            </p:cNvPicPr>
            <p:nvPr/>
          </p:nvPicPr>
          <p:blipFill>
            <a:blip r:embed="rId4"/>
            <a:stretch>
              <a:fillRect/>
            </a:stretch>
          </p:blipFill>
          <p:spPr>
            <a:xfrm>
              <a:off x="-19050" y="981717"/>
              <a:ext cx="7166887" cy="38101"/>
            </a:xfrm>
            <a:prstGeom prst="rect">
              <a:avLst/>
            </a:prstGeom>
            <a:effectLst/>
          </p:spPr>
        </p:pic>
        <p:sp>
          <p:nvSpPr>
            <p:cNvPr id="769" name="38%"/>
            <p:cNvSpPr txBox="1"/>
            <p:nvPr/>
          </p:nvSpPr>
          <p:spPr>
            <a:xfrm>
              <a:off x="5654201" y="0"/>
              <a:ext cx="1334212" cy="13068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lvl1pPr algn="ctr">
                <a:spcBef>
                  <a:spcPts val="0"/>
                </a:spcBef>
                <a:defRPr sz="3800" i="1">
                  <a:solidFill>
                    <a:srgbClr val="C82506"/>
                  </a:solidFill>
                  <a:latin typeface="Helvetica"/>
                  <a:ea typeface="Helvetica"/>
                  <a:cs typeface="Helvetica"/>
                  <a:sym typeface="Helvetica"/>
                </a:defRPr>
              </a:lvl1pPr>
            </a:lstStyle>
            <a:p>
              <a:r>
                <a:rPr sz="5067"/>
                <a:t>38%</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770"/>
                                        </p:tgtEl>
                                        <p:attrNameLst>
                                          <p:attrName>style.visibility</p:attrName>
                                        </p:attrNameLst>
                                      </p:cBhvr>
                                      <p:to>
                                        <p:strVal val="visible"/>
                                      </p:to>
                                    </p:set>
                                    <p:animEffect transition="in" filter="wipe(left)">
                                      <p:cBhvr>
                                        <p:cTn id="7" dur="5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Concurrently with Graph 500"/>
          <p:cNvSpPr txBox="1">
            <a:spLocks noGrp="1"/>
          </p:cNvSpPr>
          <p:nvPr>
            <p:ph type="title" idx="4294967295"/>
          </p:nvPr>
        </p:nvSpPr>
        <p:spPr>
          <a:xfrm>
            <a:off x="1450816" y="-786980"/>
            <a:ext cx="14438630" cy="2159067"/>
          </a:xfrm>
          <a:prstGeom prst="rect">
            <a:avLst/>
          </a:prstGeom>
        </p:spPr>
        <p:txBody>
          <a:bodyPr lIns="50802" tIns="50802" rIns="50802" bIns="50802" anchor="ctr">
            <a:normAutofit/>
          </a:bodyPr>
          <a:lstStyle>
            <a:lvl1pPr defTabSz="286258">
              <a:spcBef>
                <a:spcPts val="0"/>
              </a:spcBef>
              <a:defRPr sz="8330"/>
            </a:lvl1pPr>
          </a:lstStyle>
          <a:p>
            <a:r>
              <a:rPr sz="7334" dirty="0"/>
              <a:t>Concurrently with Graph 500</a:t>
            </a:r>
          </a:p>
        </p:txBody>
      </p:sp>
      <p:graphicFrame>
        <p:nvGraphicFramePr>
          <p:cNvPr id="775" name="Graph 500"/>
          <p:cNvGraphicFramePr/>
          <p:nvPr/>
        </p:nvGraphicFramePr>
        <p:xfrm>
          <a:off x="103335" y="1877925"/>
          <a:ext cx="17176692" cy="7459309"/>
        </p:xfrm>
        <a:graphic>
          <a:graphicData uri="http://schemas.openxmlformats.org/drawingml/2006/chart">
            <c:chart xmlns:c="http://schemas.openxmlformats.org/drawingml/2006/chart" xmlns:r="http://schemas.openxmlformats.org/officeDocument/2006/relationships" r:id="rId3"/>
          </a:graphicData>
        </a:graphic>
      </p:graphicFrame>
      <p:grpSp>
        <p:nvGrpSpPr>
          <p:cNvPr id="779" name="Group"/>
          <p:cNvGrpSpPr/>
          <p:nvPr/>
        </p:nvGrpSpPr>
        <p:grpSpPr>
          <a:xfrm>
            <a:off x="13402411" y="4633065"/>
            <a:ext cx="1668442" cy="1371371"/>
            <a:chOff x="-122045" y="-25399"/>
            <a:chExt cx="1251291" cy="1028495"/>
          </a:xfrm>
        </p:grpSpPr>
        <p:pic>
          <p:nvPicPr>
            <p:cNvPr id="776" name="Line Line" descr="Line Line"/>
            <p:cNvPicPr>
              <a:picLocks/>
            </p:cNvPicPr>
            <p:nvPr/>
          </p:nvPicPr>
          <p:blipFill>
            <a:blip r:embed="rId4"/>
            <a:stretch>
              <a:fillRect/>
            </a:stretch>
          </p:blipFill>
          <p:spPr>
            <a:xfrm rot="16200000">
              <a:off x="-507898" y="360451"/>
              <a:ext cx="1028497" cy="256793"/>
            </a:xfrm>
            <a:prstGeom prst="rect">
              <a:avLst/>
            </a:prstGeom>
            <a:effectLst/>
          </p:spPr>
        </p:pic>
        <p:sp>
          <p:nvSpPr>
            <p:cNvPr id="778" name="51%"/>
            <p:cNvSpPr txBox="1"/>
            <p:nvPr/>
          </p:nvSpPr>
          <p:spPr>
            <a:xfrm>
              <a:off x="138404" y="404012"/>
              <a:ext cx="990842" cy="4226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lvl1pPr algn="ctr">
                <a:spcBef>
                  <a:spcPts val="0"/>
                </a:spcBef>
                <a:defRPr sz="3400">
                  <a:solidFill>
                    <a:srgbClr val="000000"/>
                  </a:solidFill>
                  <a:latin typeface="Helvetica Light"/>
                  <a:ea typeface="Helvetica Light"/>
                  <a:cs typeface="Helvetica Light"/>
                  <a:sym typeface="Helvetica Light"/>
                </a:defRPr>
              </a:lvl1pPr>
            </a:lstStyle>
            <a:p>
              <a:r>
                <a:rPr sz="4534"/>
                <a:t>51%</a:t>
              </a:r>
            </a:p>
          </p:txBody>
        </p:sp>
      </p:grpSp>
      <p:pic>
        <p:nvPicPr>
          <p:cNvPr id="780" name="Oval Oval" descr="Oval Oval"/>
          <p:cNvPicPr>
            <a:picLocks/>
          </p:cNvPicPr>
          <p:nvPr/>
        </p:nvPicPr>
        <p:blipFill>
          <a:blip r:embed="rId5"/>
          <a:stretch>
            <a:fillRect/>
          </a:stretch>
        </p:blipFill>
        <p:spPr>
          <a:xfrm>
            <a:off x="4070563" y="5267755"/>
            <a:ext cx="2147811" cy="4462287"/>
          </a:xfrm>
          <a:prstGeom prst="rect">
            <a:avLst/>
          </a:prstGeom>
        </p:spPr>
      </p:pic>
      <p:pic>
        <p:nvPicPr>
          <p:cNvPr id="782" name="Oval Oval" descr="Oval Oval"/>
          <p:cNvPicPr>
            <a:picLocks/>
          </p:cNvPicPr>
          <p:nvPr/>
        </p:nvPicPr>
        <p:blipFill>
          <a:blip r:embed="rId6"/>
          <a:stretch>
            <a:fillRect/>
          </a:stretch>
        </p:blipFill>
        <p:spPr>
          <a:xfrm>
            <a:off x="7829803" y="5141675"/>
            <a:ext cx="3610517" cy="4462287"/>
          </a:xfrm>
          <a:prstGeom prst="rect">
            <a:avLst/>
          </a:prstGeom>
        </p:spPr>
      </p:pic>
      <p:pic>
        <p:nvPicPr>
          <p:cNvPr id="784" name="Oval Oval" descr="Oval Oval"/>
          <p:cNvPicPr>
            <a:picLocks/>
          </p:cNvPicPr>
          <p:nvPr/>
        </p:nvPicPr>
        <p:blipFill>
          <a:blip r:embed="rId7"/>
          <a:stretch>
            <a:fillRect/>
          </a:stretch>
        </p:blipFill>
        <p:spPr>
          <a:xfrm>
            <a:off x="12397226" y="4421734"/>
            <a:ext cx="3294591" cy="4069248"/>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780"/>
                                        </p:tgtEl>
                                        <p:attrNameLst>
                                          <p:attrName>style.visibility</p:attrName>
                                        </p:attrNameLst>
                                      </p:cBhvr>
                                      <p:to>
                                        <p:strVal val="visible"/>
                                      </p:to>
                                    </p:set>
                                    <p:animEffect transition="in" filter="wipe(left)">
                                      <p:cBhvr>
                                        <p:cTn id="7" dur="400"/>
                                        <p:tgtEl>
                                          <p:spTgt spid="7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2" nodeType="clickEffect">
                                  <p:stCondLst>
                                    <p:cond delay="0"/>
                                  </p:stCondLst>
                                  <p:iterate>
                                    <p:tmAbs val="0"/>
                                  </p:iterate>
                                  <p:childTnLst>
                                    <p:animEffect transition="out" filter="wipe(left)">
                                      <p:cBhvr>
                                        <p:cTn id="11" dur="400" fill="hold"/>
                                        <p:tgtEl>
                                          <p:spTgt spid="780"/>
                                        </p:tgtEl>
                                      </p:cBhvr>
                                    </p:animEffect>
                                    <p:set>
                                      <p:cBhvr>
                                        <p:cTn id="12" fill="hold">
                                          <p:stCondLst>
                                            <p:cond delay="399"/>
                                          </p:stCondLst>
                                        </p:cTn>
                                        <p:tgtEl>
                                          <p:spTgt spid="78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3" nodeType="clickEffect">
                                  <p:stCondLst>
                                    <p:cond delay="0"/>
                                  </p:stCondLst>
                                  <p:iterate>
                                    <p:tmAbs val="0"/>
                                  </p:iterate>
                                  <p:childTnLst>
                                    <p:set>
                                      <p:cBhvr>
                                        <p:cTn id="16" fill="hold"/>
                                        <p:tgtEl>
                                          <p:spTgt spid="782"/>
                                        </p:tgtEl>
                                        <p:attrNameLst>
                                          <p:attrName>style.visibility</p:attrName>
                                        </p:attrNameLst>
                                      </p:cBhvr>
                                      <p:to>
                                        <p:strVal val="visible"/>
                                      </p:to>
                                    </p:set>
                                    <p:animEffect transition="in" filter="wipe(left)">
                                      <p:cBhvr>
                                        <p:cTn id="17" dur="400"/>
                                        <p:tgtEl>
                                          <p:spTgt spid="78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4" nodeType="clickEffect">
                                  <p:stCondLst>
                                    <p:cond delay="0"/>
                                  </p:stCondLst>
                                  <p:iterate>
                                    <p:tmAbs val="0"/>
                                  </p:iterate>
                                  <p:childTnLst>
                                    <p:animEffect transition="out" filter="wipe(left)">
                                      <p:cBhvr>
                                        <p:cTn id="21" dur="400" fill="hold"/>
                                        <p:tgtEl>
                                          <p:spTgt spid="782"/>
                                        </p:tgtEl>
                                      </p:cBhvr>
                                    </p:animEffect>
                                    <p:set>
                                      <p:cBhvr>
                                        <p:cTn id="22" fill="hold">
                                          <p:stCondLst>
                                            <p:cond delay="399"/>
                                          </p:stCondLst>
                                        </p:cTn>
                                        <p:tgtEl>
                                          <p:spTgt spid="78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5" nodeType="clickEffect">
                                  <p:stCondLst>
                                    <p:cond delay="0"/>
                                  </p:stCondLst>
                                  <p:iterate>
                                    <p:tmAbs val="0"/>
                                  </p:iterate>
                                  <p:childTnLst>
                                    <p:set>
                                      <p:cBhvr>
                                        <p:cTn id="26" fill="hold"/>
                                        <p:tgtEl>
                                          <p:spTgt spid="784"/>
                                        </p:tgtEl>
                                        <p:attrNameLst>
                                          <p:attrName>style.visibility</p:attrName>
                                        </p:attrNameLst>
                                      </p:cBhvr>
                                      <p:to>
                                        <p:strVal val="visible"/>
                                      </p:to>
                                    </p:set>
                                    <p:animEffect transition="in" filter="wipe(left)">
                                      <p:cBhvr>
                                        <p:cTn id="27" dur="400"/>
                                        <p:tgtEl>
                                          <p:spTgt spid="78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6" nodeType="clickEffect">
                                  <p:stCondLst>
                                    <p:cond delay="0"/>
                                  </p:stCondLst>
                                  <p:iterate>
                                    <p:tmAbs val="0"/>
                                  </p:iterate>
                                  <p:childTnLst>
                                    <p:animEffect transition="out" filter="wipe(left)">
                                      <p:cBhvr>
                                        <p:cTn id="31" dur="400" fill="hold"/>
                                        <p:tgtEl>
                                          <p:spTgt spid="784"/>
                                        </p:tgtEl>
                                      </p:cBhvr>
                                    </p:animEffect>
                                    <p:set>
                                      <p:cBhvr>
                                        <p:cTn id="32" fill="hold">
                                          <p:stCondLst>
                                            <p:cond delay="399"/>
                                          </p:stCondLst>
                                        </p:cTn>
                                        <p:tgtEl>
                                          <p:spTgt spid="78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7" nodeType="clickEffect">
                                  <p:stCondLst>
                                    <p:cond delay="0"/>
                                  </p:stCondLst>
                                  <p:iterate>
                                    <p:tmAbs val="0"/>
                                  </p:iterate>
                                  <p:childTnLst>
                                    <p:set>
                                      <p:cBhvr>
                                        <p:cTn id="36" fill="hold"/>
                                        <p:tgtEl>
                                          <p:spTgt spid="779"/>
                                        </p:tgtEl>
                                        <p:attrNameLst>
                                          <p:attrName>style.visibility</p:attrName>
                                        </p:attrNameLst>
                                      </p:cBhvr>
                                      <p:to>
                                        <p:strVal val="visible"/>
                                      </p:to>
                                    </p:set>
                                    <p:animEffect transition="in" filter="wipe(down)">
                                      <p:cBhvr>
                                        <p:cTn id="37" dur="500"/>
                                        <p:tgtEl>
                                          <p:spTgt spid="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 grpId="7" animBg="1" advAuto="0"/>
      <p:bldP spid="780" grpId="1" animBg="1" advAuto="0"/>
      <p:bldP spid="780" grpId="2" animBg="1" advAuto="0"/>
      <p:bldP spid="782" grpId="3" animBg="1" advAuto="0"/>
      <p:bldP spid="782" grpId="4" animBg="1" advAuto="0"/>
      <p:bldP spid="784" grpId="5" animBg="1" advAuto="0"/>
      <p:bldP spid="784" grpId="6"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ext"/>
          <p:cNvSpPr txBox="1">
            <a:spLocks noGrp="1"/>
          </p:cNvSpPr>
          <p:nvPr>
            <p:ph type="body" idx="21"/>
          </p:nvPr>
        </p:nvSpPr>
        <p:spPr>
          <a:prstGeom prst="rect">
            <a:avLst/>
          </a:prstGeom>
        </p:spPr>
        <p:txBody>
          <a:bodyPr/>
          <a:lstStyle/>
          <a:p>
            <a:r>
              <a:t>Text</a:t>
            </a:r>
          </a:p>
        </p:txBody>
      </p:sp>
      <p:sp>
        <p:nvSpPr>
          <p:cNvPr id="790" name="Talk outline"/>
          <p:cNvSpPr txBox="1">
            <a:spLocks noGrp="1"/>
          </p:cNvSpPr>
          <p:nvPr>
            <p:ph type="title"/>
          </p:nvPr>
        </p:nvSpPr>
        <p:spPr>
          <a:prstGeom prst="rect">
            <a:avLst/>
          </a:prstGeom>
        </p:spPr>
        <p:txBody>
          <a:bodyPr/>
          <a:lstStyle>
            <a:lvl1pPr defTabSz="467359">
              <a:spcBef>
                <a:spcPts val="2200"/>
              </a:spcBef>
              <a:defRPr sz="4800"/>
            </a:lvl1pPr>
          </a:lstStyle>
          <a:p>
            <a:r>
              <a:t>Talk outline</a:t>
            </a:r>
          </a:p>
        </p:txBody>
      </p:sp>
      <p:sp>
        <p:nvSpPr>
          <p:cNvPr id="791" name="Shadow buffers…"/>
          <p:cNvSpPr txBox="1">
            <a:spLocks noGrp="1"/>
          </p:cNvSpPr>
          <p:nvPr>
            <p:ph type="body" idx="1"/>
          </p:nvPr>
        </p:nvSpPr>
        <p:spPr>
          <a:prstGeom prst="rect">
            <a:avLst/>
          </a:prstGeom>
        </p:spPr>
        <p:txBody>
          <a:bodyPr/>
          <a:lstStyle/>
          <a:p>
            <a:r>
              <a:t> Shadow buffers</a:t>
            </a:r>
          </a:p>
          <a:p>
            <a:pPr>
              <a:defRPr b="1">
                <a:latin typeface="Avenir Next Regular"/>
                <a:ea typeface="Avenir Next Regular"/>
                <a:cs typeface="Avenir Next Regular"/>
                <a:sym typeface="Avenir Next Regular"/>
              </a:defRPr>
            </a:pPr>
            <a:r>
              <a:t>DAMN: DMA aware malloc for networking</a:t>
            </a:r>
          </a:p>
          <a:p>
            <a:r>
              <a:t>Performance Evaluation</a:t>
            </a:r>
          </a:p>
        </p:txBody>
      </p:sp>
      <p:sp>
        <p:nvSpPr>
          <p:cNvPr id="792" name="Slide Number"/>
          <p:cNvSpPr txBox="1">
            <a:spLocks noGrp="1"/>
          </p:cNvSpPr>
          <p:nvPr>
            <p:ph type="sldNum" sz="quarter" idx="2"/>
          </p:nvPr>
        </p:nvSpPr>
        <p:spPr>
          <a:xfrm>
            <a:off x="16689214" y="-1050047"/>
            <a:ext cx="102657" cy="5064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 Allows device to access buffer only between map/unmap…"/>
          <p:cNvSpPr txBox="1"/>
          <p:nvPr/>
        </p:nvSpPr>
        <p:spPr>
          <a:xfrm>
            <a:off x="551085" y="2450370"/>
            <a:ext cx="16238093" cy="8872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p>
            <a:pPr marL="433515" indent="-433515" defTabSz="433515">
              <a:lnSpc>
                <a:spcPct val="150000"/>
              </a:lnSpc>
              <a:spcBef>
                <a:spcPts val="0"/>
              </a:spcBef>
              <a:tabLst>
                <a:tab pos="118539" algn="l"/>
                <a:tab pos="423355" algn="l"/>
              </a:tabLst>
              <a:defRPr sz="2800">
                <a:solidFill>
                  <a:srgbClr val="000000"/>
                </a:solidFill>
                <a:latin typeface="Helvetica"/>
                <a:ea typeface="Helvetica"/>
                <a:cs typeface="Helvetica"/>
                <a:sym typeface="Helvetica"/>
              </a:defRPr>
            </a:pPr>
            <a:r>
              <a:rPr sz="3734"/>
              <a:t>	•	Allows device to access buffer only between map/unmap</a:t>
            </a:r>
          </a:p>
          <a:p>
            <a:pPr marL="433515" indent="-433515" defTabSz="433515">
              <a:lnSpc>
                <a:spcPct val="150000"/>
              </a:lnSpc>
              <a:spcBef>
                <a:spcPts val="0"/>
              </a:spcBef>
              <a:tabLst>
                <a:tab pos="118539" algn="l"/>
                <a:tab pos="423355" algn="l"/>
              </a:tabLst>
              <a:defRPr sz="2800">
                <a:solidFill>
                  <a:srgbClr val="000000"/>
                </a:solidFill>
                <a:latin typeface="Helvetica"/>
                <a:ea typeface="Helvetica"/>
                <a:cs typeface="Helvetica"/>
                <a:sym typeface="Helvetica"/>
              </a:defRPr>
            </a:pPr>
            <a:r>
              <a:rPr sz="3734"/>
              <a:t>	•	Which inherently imposes per-DMA overhead</a:t>
            </a:r>
          </a:p>
          <a:p>
            <a:pPr marL="867030" indent="-867030" defTabSz="433515">
              <a:lnSpc>
                <a:spcPct val="150000"/>
              </a:lnSpc>
              <a:spcBef>
                <a:spcPts val="0"/>
              </a:spcBef>
              <a:tabLst>
                <a:tab pos="558828" algn="l"/>
                <a:tab pos="863643" algn="l"/>
              </a:tabLst>
              <a:defRPr sz="2800">
                <a:solidFill>
                  <a:srgbClr val="000000"/>
                </a:solidFill>
                <a:latin typeface="Helvetica"/>
                <a:ea typeface="Helvetica"/>
                <a:cs typeface="Helvetica"/>
                <a:sym typeface="Helvetica"/>
              </a:defRPr>
            </a:pPr>
            <a:r>
              <a:rPr sz="3734"/>
              <a:t>	◦	If </a:t>
            </a:r>
            <a:r>
              <a:rPr sz="3734" b="1"/>
              <a:t>zero-copy</a:t>
            </a:r>
            <a:r>
              <a:rPr sz="3734"/>
              <a:t> with IOMMU map+unmap </a:t>
            </a:r>
            <a:br>
              <a:rPr sz="3734"/>
            </a:br>
            <a:r>
              <a:rPr sz="3734"/>
              <a:t>(state-of-the practice = Linux “strict” IOMMU protection)</a:t>
            </a:r>
          </a:p>
          <a:p>
            <a:pPr marL="1300545" indent="-1300545" defTabSz="433515">
              <a:lnSpc>
                <a:spcPct val="150000"/>
              </a:lnSpc>
              <a:spcBef>
                <a:spcPts val="0"/>
              </a:spcBef>
              <a:tabLst>
                <a:tab pos="999117" algn="l"/>
                <a:tab pos="1286998" algn="l"/>
              </a:tabLst>
              <a:defRPr sz="2800">
                <a:solidFill>
                  <a:srgbClr val="000000"/>
                </a:solidFill>
                <a:latin typeface="Helvetica"/>
                <a:ea typeface="Helvetica"/>
                <a:cs typeface="Helvetica"/>
                <a:sym typeface="Helvetica"/>
              </a:defRPr>
            </a:pPr>
            <a:r>
              <a:rPr sz="3734"/>
              <a:t>	  1. unmap hampers performance</a:t>
            </a:r>
            <a:br>
              <a:rPr sz="3734"/>
            </a:br>
            <a:r>
              <a:rPr sz="3734"/>
              <a:t>2. Insecure (no sub-page protection)</a:t>
            </a:r>
          </a:p>
          <a:p>
            <a:pPr marL="867030" indent="-867030" defTabSz="433515">
              <a:lnSpc>
                <a:spcPct val="150000"/>
              </a:lnSpc>
              <a:spcBef>
                <a:spcPts val="2000"/>
              </a:spcBef>
              <a:tabLst>
                <a:tab pos="558828" algn="l"/>
                <a:tab pos="863643" algn="l"/>
              </a:tabLst>
              <a:defRPr sz="2800">
                <a:solidFill>
                  <a:srgbClr val="000000"/>
                </a:solidFill>
                <a:latin typeface="Helvetica"/>
                <a:ea typeface="Helvetica"/>
                <a:cs typeface="Helvetica"/>
                <a:sym typeface="Helvetica"/>
              </a:defRPr>
            </a:pPr>
            <a:r>
              <a:rPr sz="3734"/>
              <a:t>	◦	If </a:t>
            </a:r>
            <a:r>
              <a:rPr sz="3734" b="1"/>
              <a:t>copy</a:t>
            </a:r>
            <a:r>
              <a:rPr sz="3734"/>
              <a:t> </a:t>
            </a:r>
            <a:br>
              <a:rPr sz="3734"/>
            </a:br>
            <a:r>
              <a:rPr sz="3734"/>
              <a:t>(state-of-the-art = shadow buffers [ASPLOS’16])</a:t>
            </a:r>
          </a:p>
          <a:p>
            <a:pPr marL="1300545" indent="-1300545" defTabSz="433515">
              <a:lnSpc>
                <a:spcPct val="150000"/>
              </a:lnSpc>
              <a:spcBef>
                <a:spcPts val="0"/>
              </a:spcBef>
              <a:tabLst>
                <a:tab pos="999117" algn="l"/>
                <a:tab pos="1286998" algn="l"/>
              </a:tabLst>
              <a:defRPr sz="2800">
                <a:solidFill>
                  <a:srgbClr val="000000"/>
                </a:solidFill>
                <a:latin typeface="Helvetica"/>
                <a:ea typeface="Helvetica"/>
                <a:cs typeface="Helvetica"/>
                <a:sym typeface="Helvetica"/>
              </a:defRPr>
            </a:pPr>
            <a:r>
              <a:rPr sz="3734"/>
              <a:t>	▪	Then copy hampers performance</a:t>
            </a:r>
            <a:br>
              <a:rPr sz="3734"/>
            </a:br>
            <a:endParaRPr sz="3734"/>
          </a:p>
        </p:txBody>
      </p:sp>
      <p:sp>
        <p:nvSpPr>
          <p:cNvPr id="797" name="Problem: protection @ DMA API level"/>
          <p:cNvSpPr txBox="1"/>
          <p:nvPr/>
        </p:nvSpPr>
        <p:spPr>
          <a:xfrm>
            <a:off x="146019" y="-833765"/>
            <a:ext cx="17048224" cy="2263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lvl1pPr>
              <a:lnSpc>
                <a:spcPct val="80000"/>
              </a:lnSpc>
              <a:spcBef>
                <a:spcPts val="0"/>
              </a:spcBef>
              <a:defRPr sz="6500" cap="all">
                <a:solidFill>
                  <a:schemeClr val="accent1"/>
                </a:solidFill>
                <a:latin typeface="+mn-lt"/>
                <a:ea typeface="+mn-ea"/>
                <a:cs typeface="+mn-cs"/>
                <a:sym typeface="DIN Condensed Bold"/>
              </a:defRPr>
            </a:lvl1pPr>
          </a:lstStyle>
          <a:p>
            <a:r>
              <a:rPr sz="8667"/>
              <a:t>Problem: protection @ DMA API level</a:t>
            </a:r>
          </a:p>
        </p:txBody>
      </p:sp>
      <p:grpSp>
        <p:nvGrpSpPr>
          <p:cNvPr id="800" name="New approach, change the API semantics!"/>
          <p:cNvGrpSpPr/>
          <p:nvPr/>
        </p:nvGrpSpPr>
        <p:grpSpPr>
          <a:xfrm rot="21600000">
            <a:off x="359362" y="4437475"/>
            <a:ext cx="16621541" cy="1253106"/>
            <a:chOff x="-4529" y="0"/>
            <a:chExt cx="12465773" cy="939800"/>
          </a:xfrm>
        </p:grpSpPr>
        <p:sp>
          <p:nvSpPr>
            <p:cNvPr id="799" name="New approach, change the API semantics!"/>
            <p:cNvSpPr txBox="1"/>
            <p:nvPr/>
          </p:nvSpPr>
          <p:spPr>
            <a:xfrm>
              <a:off x="-4529" y="62107"/>
              <a:ext cx="12465773" cy="81558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numCol="1" anchor="ctr">
              <a:spAutoFit/>
            </a:bodyPr>
            <a:lstStyle>
              <a:lvl1pPr algn="ctr">
                <a:spcBef>
                  <a:spcPts val="0"/>
                </a:spcBef>
                <a:defRPr sz="4800" b="1">
                  <a:solidFill>
                    <a:srgbClr val="0365C0"/>
                  </a:solidFill>
                  <a:latin typeface="Helvetica"/>
                  <a:ea typeface="Helvetica"/>
                  <a:cs typeface="Helvetica"/>
                  <a:sym typeface="Helvetica"/>
                </a:defRPr>
              </a:lvl1pPr>
            </a:lstStyle>
            <a:p>
              <a:r>
                <a:rPr sz="6400"/>
                <a:t>New approach, change the API semantics!</a:t>
              </a:r>
            </a:p>
          </p:txBody>
        </p:sp>
        <p:pic>
          <p:nvPicPr>
            <p:cNvPr id="798" name="New approach, change the API semantics! New approach, change the API semantics!" descr="New approach, change the API semantics! New approach, change the API semantics!"/>
            <p:cNvPicPr>
              <a:picLocks/>
            </p:cNvPicPr>
            <p:nvPr/>
          </p:nvPicPr>
          <p:blipFill>
            <a:blip r:embed="rId3"/>
            <a:stretch>
              <a:fillRect/>
            </a:stretch>
          </p:blipFill>
          <p:spPr>
            <a:xfrm>
              <a:off x="0" y="0"/>
              <a:ext cx="12456716" cy="93980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9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9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79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79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79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79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79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796">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2" nodeType="clickEffect">
                                  <p:stCondLst>
                                    <p:cond delay="0"/>
                                  </p:stCondLst>
                                  <p:iterate>
                                    <p:tmAbs val="0"/>
                                  </p:iterate>
                                  <p:childTnLst>
                                    <p:set>
                                      <p:cBhvr>
                                        <p:cTn id="36" fill="hold"/>
                                        <p:tgtEl>
                                          <p:spTgt spid="800"/>
                                        </p:tgtEl>
                                        <p:attrNameLst>
                                          <p:attrName>style.visibility</p:attrName>
                                        </p:attrNameLst>
                                      </p:cBhvr>
                                      <p:to>
                                        <p:strVal val="visible"/>
                                      </p:to>
                                    </p:set>
                                    <p:animEffect transition="in" filter="box(out)">
                                      <p:cBhvr>
                                        <p:cTn id="37" dur="499"/>
                                        <p:tgtEl>
                                          <p:spTgt spid="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 grpId="1" build="p" bldLvl="5" animBg="1" advAuto="0"/>
      <p:bldP spid="800" grpId="2"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4" name="Line Line" descr="Line Line"/>
          <p:cNvPicPr>
            <a:picLocks/>
          </p:cNvPicPr>
          <p:nvPr/>
        </p:nvPicPr>
        <p:blipFill>
          <a:blip r:embed="rId3"/>
          <a:stretch>
            <a:fillRect/>
          </a:stretch>
        </p:blipFill>
        <p:spPr>
          <a:xfrm rot="5400000">
            <a:off x="9870380" y="4861892"/>
            <a:ext cx="7489370" cy="162566"/>
          </a:xfrm>
          <a:prstGeom prst="rect">
            <a:avLst/>
          </a:prstGeom>
        </p:spPr>
      </p:pic>
      <p:grpSp>
        <p:nvGrpSpPr>
          <p:cNvPr id="810" name="Group"/>
          <p:cNvGrpSpPr/>
          <p:nvPr/>
        </p:nvGrpSpPr>
        <p:grpSpPr>
          <a:xfrm>
            <a:off x="13480462" y="-2185557"/>
            <a:ext cx="3767030" cy="4792438"/>
            <a:chOff x="0" y="0"/>
            <a:chExt cx="2825185" cy="3594218"/>
          </a:xfrm>
        </p:grpSpPr>
        <p:pic>
          <p:nvPicPr>
            <p:cNvPr id="806" name="Line Line" descr="Line Line"/>
            <p:cNvPicPr>
              <a:picLocks/>
            </p:cNvPicPr>
            <p:nvPr/>
          </p:nvPicPr>
          <p:blipFill>
            <a:blip r:embed="rId4"/>
            <a:stretch>
              <a:fillRect/>
            </a:stretch>
          </p:blipFill>
          <p:spPr>
            <a:xfrm rot="5400000">
              <a:off x="-1635062" y="1703863"/>
              <a:ext cx="3524244" cy="121921"/>
            </a:xfrm>
            <a:prstGeom prst="rect">
              <a:avLst/>
            </a:prstGeom>
            <a:effectLst/>
          </p:spPr>
        </p:pic>
        <p:sp>
          <p:nvSpPr>
            <p:cNvPr id="808" name="Rectangle"/>
            <p:cNvSpPr/>
            <p:nvPr/>
          </p:nvSpPr>
          <p:spPr>
            <a:xfrm>
              <a:off x="214840" y="0"/>
              <a:ext cx="2395507" cy="3512939"/>
            </a:xfrm>
            <a:prstGeom prst="rect">
              <a:avLst/>
            </a:prstGeom>
            <a:gradFill flip="none" rotWithShape="1">
              <a:gsLst>
                <a:gs pos="0">
                  <a:srgbClr val="70BF41"/>
                </a:gs>
                <a:gs pos="100000">
                  <a:srgbClr val="00882B"/>
                </a:gs>
              </a:gsLst>
              <a:lin ang="5400000" scaled="0"/>
            </a:gradFill>
            <a:ln w="12700" cap="flat">
              <a:noFill/>
              <a:miter lim="400000"/>
            </a:ln>
            <a:effectLst/>
          </p:spPr>
          <p:txBody>
            <a:bodyPr wrap="square" lIns="50802" tIns="50802" rIns="50802" bIns="50802" numCol="1" anchor="ctr">
              <a:noAutofit/>
            </a:bodyP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809" name="NIC…"/>
            <p:cNvSpPr txBox="1"/>
            <p:nvPr/>
          </p:nvSpPr>
          <p:spPr>
            <a:xfrm>
              <a:off x="0" y="2481860"/>
              <a:ext cx="2825186" cy="1112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p>
              <a:pPr algn="ctr">
                <a:spcBef>
                  <a:spcPts val="0"/>
                </a:spcBef>
                <a:defRPr sz="3400">
                  <a:solidFill>
                    <a:srgbClr val="FFFFFF"/>
                  </a:solidFill>
                  <a:latin typeface="Helvetica Light"/>
                  <a:ea typeface="Helvetica Light"/>
                  <a:cs typeface="Helvetica Light"/>
                  <a:sym typeface="Helvetica Light"/>
                </a:defRPr>
              </a:pPr>
              <a:r>
                <a:rPr sz="4534"/>
                <a:t>NIC </a:t>
              </a:r>
            </a:p>
            <a:p>
              <a:pPr algn="ctr">
                <a:spcBef>
                  <a:spcPts val="0"/>
                </a:spcBef>
                <a:defRPr sz="3400" i="1">
                  <a:solidFill>
                    <a:srgbClr val="FFFFFF"/>
                  </a:solidFill>
                  <a:latin typeface="Helvetica"/>
                  <a:ea typeface="Helvetica"/>
                  <a:cs typeface="Helvetica"/>
                  <a:sym typeface="Helvetica"/>
                </a:defRPr>
              </a:pPr>
              <a:r>
                <a:rPr sz="4534"/>
                <a:t>can modify</a:t>
              </a:r>
            </a:p>
          </p:txBody>
        </p:sp>
      </p:grpSp>
      <p:sp>
        <p:nvSpPr>
          <p:cNvPr id="811" name="Rectangle"/>
          <p:cNvSpPr/>
          <p:nvPr/>
        </p:nvSpPr>
        <p:spPr>
          <a:xfrm>
            <a:off x="13532263" y="-2160541"/>
            <a:ext cx="3507964" cy="3408897"/>
          </a:xfrm>
          <a:prstGeom prst="rect">
            <a:avLst/>
          </a:prstGeom>
          <a:solidFill>
            <a:srgbClr val="FFFFFF"/>
          </a:solidFill>
          <a:ln w="12700">
            <a:miter lim="400000"/>
          </a:ln>
        </p:spPr>
        <p:txBody>
          <a:bodyPr lIns="50802" tIns="50802" rIns="50802" bIns="50802" anchor="ctr"/>
          <a:lstStyle/>
          <a:p>
            <a:pPr algn="ctr">
              <a:spcBef>
                <a:spcPts val="0"/>
              </a:spcBef>
              <a:defRPr sz="2200">
                <a:solidFill>
                  <a:srgbClr val="000000"/>
                </a:solidFill>
                <a:latin typeface="Helvetica Light"/>
                <a:ea typeface="Helvetica Light"/>
                <a:cs typeface="Helvetica Light"/>
                <a:sym typeface="Helvetica Light"/>
              </a:defRPr>
            </a:pPr>
            <a:endParaRPr sz="2933"/>
          </a:p>
        </p:txBody>
      </p:sp>
      <p:sp>
        <p:nvSpPr>
          <p:cNvPr id="812" name="• Key idea…"/>
          <p:cNvSpPr txBox="1"/>
          <p:nvPr/>
        </p:nvSpPr>
        <p:spPr>
          <a:xfrm>
            <a:off x="380304" y="1849260"/>
            <a:ext cx="10289662" cy="5616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p>
            <a:pPr marL="433515" indent="-433515" defTabSz="433515">
              <a:lnSpc>
                <a:spcPct val="120000"/>
              </a:lnSpc>
              <a:spcBef>
                <a:spcPts val="0"/>
              </a:spcBef>
              <a:tabLst>
                <a:tab pos="118539" algn="l"/>
                <a:tab pos="423355" algn="l"/>
              </a:tabLst>
              <a:defRPr sz="2700">
                <a:solidFill>
                  <a:srgbClr val="000000"/>
                </a:solidFill>
                <a:latin typeface="Arial"/>
                <a:ea typeface="Arial"/>
                <a:cs typeface="Arial"/>
                <a:sym typeface="Arial"/>
              </a:defRPr>
            </a:pPr>
            <a:r>
              <a:rPr sz="3600"/>
              <a:t>	•	Key idea</a:t>
            </a:r>
          </a:p>
          <a:p>
            <a:pPr marL="867030" indent="-867030" defTabSz="433515">
              <a:lnSpc>
                <a:spcPct val="120000"/>
              </a:lnSpc>
              <a:spcBef>
                <a:spcPts val="0"/>
              </a:spcBef>
              <a:tabLst>
                <a:tab pos="558828" algn="l"/>
                <a:tab pos="863643" algn="l"/>
              </a:tabLst>
              <a:defRPr sz="2700">
                <a:solidFill>
                  <a:srgbClr val="000000"/>
                </a:solidFill>
                <a:latin typeface="Arial"/>
                <a:ea typeface="Arial"/>
                <a:cs typeface="Arial"/>
                <a:sym typeface="Arial"/>
              </a:defRPr>
            </a:pPr>
            <a:r>
              <a:rPr sz="3600"/>
              <a:t>	◦	Data remains mutable beyond DMA unmap</a:t>
            </a:r>
            <a:br>
              <a:rPr sz="3600"/>
            </a:br>
            <a:endParaRPr sz="3600"/>
          </a:p>
          <a:p>
            <a:pPr marL="433515" indent="-433515" defTabSz="433515">
              <a:lnSpc>
                <a:spcPct val="120000"/>
              </a:lnSpc>
              <a:spcBef>
                <a:spcPts val="0"/>
              </a:spcBef>
              <a:tabLst>
                <a:tab pos="118539" algn="l"/>
                <a:tab pos="423355" algn="l"/>
              </a:tabLst>
              <a:defRPr sz="2700">
                <a:solidFill>
                  <a:srgbClr val="000000"/>
                </a:solidFill>
                <a:latin typeface="Arial"/>
                <a:ea typeface="Arial"/>
                <a:cs typeface="Arial"/>
                <a:sym typeface="Arial"/>
              </a:defRPr>
            </a:pPr>
            <a:r>
              <a:rPr sz="3600"/>
              <a:t>	•	Everything device writes after unmap</a:t>
            </a:r>
          </a:p>
          <a:p>
            <a:pPr marL="867030" indent="-867030" defTabSz="433515">
              <a:lnSpc>
                <a:spcPct val="120000"/>
              </a:lnSpc>
              <a:spcBef>
                <a:spcPts val="0"/>
              </a:spcBef>
              <a:tabLst>
                <a:tab pos="558828" algn="l"/>
                <a:tab pos="863643" algn="l"/>
              </a:tabLst>
              <a:defRPr sz="2700">
                <a:solidFill>
                  <a:srgbClr val="000000"/>
                </a:solidFill>
                <a:latin typeface="Arial"/>
                <a:ea typeface="Arial"/>
                <a:cs typeface="Arial"/>
                <a:sym typeface="Arial"/>
              </a:defRPr>
            </a:pPr>
            <a:r>
              <a:rPr sz="3600"/>
              <a:t>	◦	Was also able to write before</a:t>
            </a:r>
            <a:br>
              <a:rPr sz="3600"/>
            </a:br>
            <a:endParaRPr sz="3600"/>
          </a:p>
          <a:p>
            <a:pPr marL="433515" indent="-433515" defTabSz="433515">
              <a:lnSpc>
                <a:spcPct val="120000"/>
              </a:lnSpc>
              <a:spcBef>
                <a:spcPts val="0"/>
              </a:spcBef>
              <a:tabLst>
                <a:tab pos="118539" algn="l"/>
                <a:tab pos="423355" algn="l"/>
              </a:tabLst>
              <a:defRPr sz="2700">
                <a:solidFill>
                  <a:srgbClr val="000000"/>
                </a:solidFill>
                <a:latin typeface="Arial"/>
                <a:ea typeface="Arial"/>
                <a:cs typeface="Arial"/>
                <a:sym typeface="Arial"/>
              </a:defRPr>
            </a:pPr>
            <a:r>
              <a:rPr sz="3600"/>
              <a:t>	•	To be safe, ensure that</a:t>
            </a:r>
          </a:p>
          <a:p>
            <a:pPr marL="867030" indent="-867030" defTabSz="433515">
              <a:lnSpc>
                <a:spcPct val="120000"/>
              </a:lnSpc>
              <a:spcBef>
                <a:spcPts val="2000"/>
              </a:spcBef>
              <a:tabLst>
                <a:tab pos="558828" algn="l"/>
                <a:tab pos="863643" algn="l"/>
              </a:tabLst>
              <a:defRPr sz="2700">
                <a:solidFill>
                  <a:srgbClr val="000000"/>
                </a:solidFill>
                <a:latin typeface="Arial"/>
                <a:ea typeface="Arial"/>
                <a:cs typeface="Arial"/>
                <a:sym typeface="Arial"/>
              </a:defRPr>
            </a:pPr>
            <a:r>
              <a:rPr sz="3600"/>
              <a:t>	◦	Data remains unchanged </a:t>
            </a:r>
            <a:r>
              <a:rPr sz="3600" b="1"/>
              <a:t>after CPU reads it </a:t>
            </a:r>
          </a:p>
        </p:txBody>
      </p:sp>
      <p:sp>
        <p:nvSpPr>
          <p:cNvPr id="813" name="• Which standard network stacks do in any case!…"/>
          <p:cNvSpPr txBox="1"/>
          <p:nvPr/>
        </p:nvSpPr>
        <p:spPr>
          <a:xfrm>
            <a:off x="272007" y="8399272"/>
            <a:ext cx="10276535" cy="1627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marL="433515" indent="-433515" defTabSz="433515">
              <a:lnSpc>
                <a:spcPct val="120000"/>
              </a:lnSpc>
              <a:spcBef>
                <a:spcPts val="0"/>
              </a:spcBef>
              <a:tabLst>
                <a:tab pos="118539" algn="l"/>
                <a:tab pos="423355" algn="l"/>
              </a:tabLst>
              <a:defRPr sz="2700">
                <a:solidFill>
                  <a:srgbClr val="000000"/>
                </a:solidFill>
                <a:latin typeface="Arial"/>
                <a:ea typeface="Arial"/>
                <a:cs typeface="Arial"/>
                <a:sym typeface="Arial"/>
              </a:defRPr>
            </a:pPr>
            <a:r>
              <a:rPr sz="3600"/>
              <a:t>	•	Which standard network stacks do in any case! </a:t>
            </a:r>
          </a:p>
          <a:p>
            <a:pPr marL="867030" indent="-867030" defTabSz="433515">
              <a:lnSpc>
                <a:spcPct val="120000"/>
              </a:lnSpc>
              <a:spcBef>
                <a:spcPts val="2000"/>
              </a:spcBef>
              <a:tabLst>
                <a:tab pos="558828" algn="l"/>
                <a:tab pos="863643" algn="l"/>
              </a:tabLst>
              <a:defRPr sz="2700">
                <a:solidFill>
                  <a:srgbClr val="000000"/>
                </a:solidFill>
                <a:latin typeface="Arial"/>
                <a:ea typeface="Arial"/>
                <a:cs typeface="Arial"/>
                <a:sym typeface="Arial"/>
              </a:defRPr>
            </a:pPr>
            <a:r>
              <a:rPr sz="3600"/>
              <a:t>	◦	When copying data to user</a:t>
            </a:r>
          </a:p>
        </p:txBody>
      </p:sp>
      <p:sp>
        <p:nvSpPr>
          <p:cNvPr id="814" name="Time"/>
          <p:cNvSpPr txBox="1"/>
          <p:nvPr/>
        </p:nvSpPr>
        <p:spPr>
          <a:xfrm>
            <a:off x="12135194" y="7952261"/>
            <a:ext cx="1317672"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3400">
                <a:solidFill>
                  <a:srgbClr val="000000"/>
                </a:solidFill>
                <a:latin typeface="Helvetica Light"/>
                <a:ea typeface="Helvetica Light"/>
                <a:cs typeface="Helvetica Light"/>
                <a:sym typeface="Helvetica Light"/>
              </a:defRPr>
            </a:lvl1pPr>
          </a:lstStyle>
          <a:p>
            <a:r>
              <a:rPr sz="4534"/>
              <a:t>Time</a:t>
            </a:r>
          </a:p>
        </p:txBody>
      </p:sp>
      <p:grpSp>
        <p:nvGrpSpPr>
          <p:cNvPr id="818" name="Group"/>
          <p:cNvGrpSpPr/>
          <p:nvPr/>
        </p:nvGrpSpPr>
        <p:grpSpPr>
          <a:xfrm>
            <a:off x="10539305" y="2182281"/>
            <a:ext cx="3233091" cy="1693386"/>
            <a:chOff x="101337" y="298449"/>
            <a:chExt cx="2424743" cy="1270000"/>
          </a:xfrm>
        </p:grpSpPr>
        <p:sp>
          <p:nvSpPr>
            <p:cNvPr id="815" name="DMA unmap"/>
            <p:cNvSpPr/>
            <p:nvPr/>
          </p:nvSpPr>
          <p:spPr>
            <a:xfrm>
              <a:off x="1256080" y="2984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numCol="1" anchor="ctr">
              <a:spAutoFit/>
            </a:bodyPr>
            <a:lstStyle>
              <a:lvl1pPr algn="ctr">
                <a:spcBef>
                  <a:spcPts val="0"/>
                </a:spcBef>
                <a:defRPr sz="3400" i="1">
                  <a:solidFill>
                    <a:srgbClr val="DE6A10"/>
                  </a:solidFill>
                  <a:latin typeface="Helvetica"/>
                  <a:ea typeface="Helvetica"/>
                  <a:cs typeface="Helvetica"/>
                  <a:sym typeface="Helvetica"/>
                </a:defRPr>
              </a:lvl1pPr>
            </a:lstStyle>
            <a:p>
              <a:r>
                <a:rPr sz="4534"/>
                <a:t>DMA unmap</a:t>
              </a:r>
            </a:p>
          </p:txBody>
        </p:sp>
        <p:pic>
          <p:nvPicPr>
            <p:cNvPr id="816" name="Line Line" descr="Line Line"/>
            <p:cNvPicPr>
              <a:picLocks/>
            </p:cNvPicPr>
            <p:nvPr/>
          </p:nvPicPr>
          <p:blipFill>
            <a:blip r:embed="rId5"/>
            <a:stretch>
              <a:fillRect/>
            </a:stretch>
          </p:blipFill>
          <p:spPr>
            <a:xfrm>
              <a:off x="101337" y="481378"/>
              <a:ext cx="2310375" cy="76201"/>
            </a:xfrm>
            <a:prstGeom prst="rect">
              <a:avLst/>
            </a:prstGeom>
            <a:effectLst/>
          </p:spPr>
        </p:pic>
      </p:grpSp>
      <p:grpSp>
        <p:nvGrpSpPr>
          <p:cNvPr id="822" name="Group"/>
          <p:cNvGrpSpPr/>
          <p:nvPr/>
        </p:nvGrpSpPr>
        <p:grpSpPr>
          <a:xfrm>
            <a:off x="10539305" y="5617718"/>
            <a:ext cx="3233091" cy="1693386"/>
            <a:chOff x="-6350" y="298449"/>
            <a:chExt cx="2424743" cy="1270000"/>
          </a:xfrm>
        </p:grpSpPr>
        <p:sp>
          <p:nvSpPr>
            <p:cNvPr id="819" name="CPU read"/>
            <p:cNvSpPr/>
            <p:nvPr/>
          </p:nvSpPr>
          <p:spPr>
            <a:xfrm>
              <a:off x="1148393" y="2984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numCol="1" anchor="ctr">
              <a:spAutoFit/>
            </a:bodyPr>
            <a:lstStyle/>
            <a:p>
              <a:pPr algn="ctr">
                <a:spcBef>
                  <a:spcPts val="0"/>
                </a:spcBef>
                <a:defRPr sz="3400" i="1">
                  <a:solidFill>
                    <a:srgbClr val="DE6A10"/>
                  </a:solidFill>
                  <a:latin typeface="Helvetica"/>
                  <a:ea typeface="Helvetica"/>
                  <a:cs typeface="Helvetica"/>
                  <a:sym typeface="Helvetica"/>
                </a:defRPr>
              </a:pPr>
              <a:r>
                <a:rPr sz="4534">
                  <a:solidFill>
                    <a:srgbClr val="0365C0"/>
                  </a:solidFill>
                </a:rPr>
                <a:t>CPU</a:t>
              </a:r>
              <a:r>
                <a:rPr sz="4534"/>
                <a:t> </a:t>
              </a:r>
              <a:r>
                <a:rPr sz="4534">
                  <a:solidFill>
                    <a:srgbClr val="0365C0"/>
                  </a:solidFill>
                </a:rPr>
                <a:t>read</a:t>
              </a:r>
            </a:p>
          </p:txBody>
        </p:sp>
        <p:pic>
          <p:nvPicPr>
            <p:cNvPr id="820" name="Line Line" descr="Line Line"/>
            <p:cNvPicPr>
              <a:picLocks/>
            </p:cNvPicPr>
            <p:nvPr/>
          </p:nvPicPr>
          <p:blipFill>
            <a:blip r:embed="rId6"/>
            <a:stretch>
              <a:fillRect/>
            </a:stretch>
          </p:blipFill>
          <p:spPr>
            <a:xfrm>
              <a:off x="-6350" y="481377"/>
              <a:ext cx="2310375" cy="76201"/>
            </a:xfrm>
            <a:prstGeom prst="rect">
              <a:avLst/>
            </a:prstGeom>
            <a:effectLst/>
          </p:spPr>
        </p:pic>
      </p:grpSp>
      <p:grpSp>
        <p:nvGrpSpPr>
          <p:cNvPr id="827" name="Group"/>
          <p:cNvGrpSpPr/>
          <p:nvPr/>
        </p:nvGrpSpPr>
        <p:grpSpPr>
          <a:xfrm>
            <a:off x="13533161" y="5890790"/>
            <a:ext cx="3424885" cy="2794983"/>
            <a:chOff x="-60960" y="0"/>
            <a:chExt cx="2568583" cy="2096172"/>
          </a:xfrm>
        </p:grpSpPr>
        <p:pic>
          <p:nvPicPr>
            <p:cNvPr id="823" name="Line Line" descr="Line Line"/>
            <p:cNvPicPr>
              <a:picLocks/>
            </p:cNvPicPr>
            <p:nvPr/>
          </p:nvPicPr>
          <p:blipFill>
            <a:blip r:embed="rId7"/>
            <a:stretch>
              <a:fillRect/>
            </a:stretch>
          </p:blipFill>
          <p:spPr>
            <a:xfrm rot="5400000">
              <a:off x="-1046705" y="988507"/>
              <a:ext cx="2093410" cy="121921"/>
            </a:xfrm>
            <a:prstGeom prst="rect">
              <a:avLst/>
            </a:prstGeom>
            <a:effectLst/>
          </p:spPr>
        </p:pic>
        <p:sp>
          <p:nvSpPr>
            <p:cNvPr id="825" name="Rectangle"/>
            <p:cNvSpPr/>
            <p:nvPr/>
          </p:nvSpPr>
          <p:spPr>
            <a:xfrm>
              <a:off x="88102" y="0"/>
              <a:ext cx="2419522" cy="2082133"/>
            </a:xfrm>
            <a:prstGeom prst="rect">
              <a:avLst/>
            </a:prstGeom>
            <a:solidFill>
              <a:srgbClr val="C82506"/>
            </a:solidFill>
            <a:ln w="12700" cap="flat">
              <a:noFill/>
              <a:miter lim="400000"/>
            </a:ln>
            <a:effectLst/>
          </p:spPr>
          <p:txBody>
            <a:bodyPr wrap="square" lIns="50802" tIns="50802" rIns="50802" bIns="50802" numCol="1" anchor="ctr">
              <a:noAutofit/>
            </a:bodyP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826" name="NIC…"/>
            <p:cNvSpPr txBox="1"/>
            <p:nvPr/>
          </p:nvSpPr>
          <p:spPr>
            <a:xfrm>
              <a:off x="593027" y="395072"/>
              <a:ext cx="1409672" cy="12918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p>
              <a:pPr algn="ctr">
                <a:spcBef>
                  <a:spcPts val="0"/>
                </a:spcBef>
                <a:defRPr sz="2700">
                  <a:solidFill>
                    <a:srgbClr val="FFFFFF"/>
                  </a:solidFill>
                  <a:latin typeface="Helvetica Light"/>
                  <a:ea typeface="Helvetica Light"/>
                  <a:cs typeface="Helvetica Light"/>
                  <a:sym typeface="Helvetica Light"/>
                </a:defRPr>
              </a:pPr>
              <a:r>
                <a:rPr sz="3600"/>
                <a:t>NIC </a:t>
              </a:r>
            </a:p>
            <a:p>
              <a:pPr algn="ctr">
                <a:spcBef>
                  <a:spcPts val="0"/>
                </a:spcBef>
                <a:defRPr sz="2700" i="1">
                  <a:solidFill>
                    <a:srgbClr val="FFFFFF"/>
                  </a:solidFill>
                  <a:latin typeface="Helvetica"/>
                  <a:ea typeface="Helvetica"/>
                  <a:cs typeface="Helvetica"/>
                  <a:sym typeface="Helvetica"/>
                </a:defRPr>
              </a:pPr>
              <a:r>
                <a:rPr sz="3600"/>
                <a:t>Can’t </a:t>
              </a:r>
            </a:p>
            <a:p>
              <a:pPr algn="ctr">
                <a:spcBef>
                  <a:spcPts val="0"/>
                </a:spcBef>
                <a:defRPr sz="2700" i="1">
                  <a:solidFill>
                    <a:srgbClr val="FFFFFF"/>
                  </a:solidFill>
                  <a:latin typeface="Helvetica"/>
                  <a:ea typeface="Helvetica"/>
                  <a:cs typeface="Helvetica"/>
                  <a:sym typeface="Helvetica"/>
                </a:defRPr>
              </a:pPr>
              <a:r>
                <a:rPr sz="3600"/>
                <a:t>modify</a:t>
              </a:r>
            </a:p>
          </p:txBody>
        </p:sp>
      </p:grpSp>
      <p:sp>
        <p:nvSpPr>
          <p:cNvPr id="828" name="Memory"/>
          <p:cNvSpPr txBox="1"/>
          <p:nvPr/>
        </p:nvSpPr>
        <p:spPr>
          <a:xfrm>
            <a:off x="13848278" y="8620449"/>
            <a:ext cx="2138410"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3400">
                <a:solidFill>
                  <a:srgbClr val="000000"/>
                </a:solidFill>
                <a:latin typeface="Helvetica Light"/>
                <a:ea typeface="Helvetica Light"/>
                <a:cs typeface="Helvetica Light"/>
                <a:sym typeface="Helvetica Light"/>
              </a:defRPr>
            </a:lvl1pPr>
          </a:lstStyle>
          <a:p>
            <a:r>
              <a:rPr sz="4534"/>
              <a:t>Memory</a:t>
            </a:r>
          </a:p>
        </p:txBody>
      </p:sp>
      <p:sp>
        <p:nvSpPr>
          <p:cNvPr id="829" name="Solution: decouple protection from DMA API"/>
          <p:cNvSpPr txBox="1"/>
          <p:nvPr/>
        </p:nvSpPr>
        <p:spPr>
          <a:xfrm>
            <a:off x="186378" y="-920996"/>
            <a:ext cx="16967506" cy="2263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lvl1pPr>
              <a:lnSpc>
                <a:spcPct val="80000"/>
              </a:lnSpc>
              <a:spcBef>
                <a:spcPts val="0"/>
              </a:spcBef>
              <a:defRPr sz="6500" cap="all">
                <a:solidFill>
                  <a:schemeClr val="accent1"/>
                </a:solidFill>
                <a:latin typeface="+mn-lt"/>
                <a:ea typeface="+mn-ea"/>
                <a:cs typeface="+mn-cs"/>
                <a:sym typeface="DIN Condensed Bold"/>
              </a:defRPr>
            </a:lvl1pPr>
          </a:lstStyle>
          <a:p>
            <a:r>
              <a:rPr sz="8667"/>
              <a:t>Solution: decouple protection from DMA API</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818"/>
                                        </p:tgtEl>
                                        <p:attrNameLst>
                                          <p:attrName>style.visibility</p:attrName>
                                        </p:attrNameLst>
                                      </p:cBhvr>
                                      <p:to>
                                        <p:strVal val="visible"/>
                                      </p:to>
                                    </p:set>
                                    <p:animEffect transition="in" filter="wipe(left)">
                                      <p:cBhvr>
                                        <p:cTn id="7" dur="400"/>
                                        <p:tgtEl>
                                          <p:spTgt spid="8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path" presetSubtype="0" accel="50000" decel="50000" fill="hold" nodeType="clickEffect">
                                  <p:stCondLst>
                                    <p:cond delay="0"/>
                                  </p:stCondLst>
                                  <p:childTnLst>
                                    <p:animMotion origin="layout" path="M 0.000000 0.000000 L 0.000069 0.261791" pathEditMode="relative">
                                      <p:cBhvr>
                                        <p:cTn id="11" dur="600" fill="hold"/>
                                        <p:tgtEl>
                                          <p:spTgt spid="810"/>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822"/>
                                        </p:tgtEl>
                                        <p:attrNameLst>
                                          <p:attrName>style.visibility</p:attrName>
                                        </p:attrNameLst>
                                      </p:cBhvr>
                                      <p:to>
                                        <p:strVal val="visible"/>
                                      </p:to>
                                    </p:set>
                                    <p:animEffect transition="in" filter="wipe(left)">
                                      <p:cBhvr>
                                        <p:cTn id="16" dur="400"/>
                                        <p:tgtEl>
                                          <p:spTgt spid="8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4" nodeType="clickEffect">
                                  <p:stCondLst>
                                    <p:cond delay="0"/>
                                  </p:stCondLst>
                                  <p:iterate>
                                    <p:tmAbs val="0"/>
                                  </p:iterate>
                                  <p:childTnLst>
                                    <p:set>
                                      <p:cBhvr>
                                        <p:cTn id="20" fill="hold"/>
                                        <p:tgtEl>
                                          <p:spTgt spid="827"/>
                                        </p:tgtEl>
                                        <p:attrNameLst>
                                          <p:attrName>style.visibility</p:attrName>
                                        </p:attrNameLst>
                                      </p:cBhvr>
                                      <p:to>
                                        <p:strVal val="visible"/>
                                      </p:to>
                                    </p:set>
                                    <p:animEffect transition="in" filter="wipe(up)">
                                      <p:cBhvr>
                                        <p:cTn id="21" dur="400"/>
                                        <p:tgtEl>
                                          <p:spTgt spid="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8" grpId="1" animBg="1" advAuto="0"/>
      <p:bldP spid="822" grpId="3" animBg="1" advAuto="0"/>
      <p:bldP spid="827" grpId="4"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Challenge: preventing “TOCTTOU” attacks"/>
          <p:cNvSpPr txBox="1"/>
          <p:nvPr/>
        </p:nvSpPr>
        <p:spPr>
          <a:xfrm>
            <a:off x="853792" y="-1322676"/>
            <a:ext cx="16967506" cy="2263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lvl1pPr>
              <a:lnSpc>
                <a:spcPct val="80000"/>
              </a:lnSpc>
              <a:spcBef>
                <a:spcPts val="0"/>
              </a:spcBef>
              <a:defRPr sz="6500" cap="all">
                <a:solidFill>
                  <a:schemeClr val="accent1"/>
                </a:solidFill>
                <a:latin typeface="+mn-lt"/>
                <a:ea typeface="+mn-ea"/>
                <a:cs typeface="+mn-cs"/>
                <a:sym typeface="DIN Condensed Bold"/>
              </a:defRPr>
            </a:lvl1pPr>
          </a:lstStyle>
          <a:p>
            <a:r>
              <a:rPr sz="8667"/>
              <a:t>Challenge: preventing “TOCTTOU” attacks</a:t>
            </a:r>
          </a:p>
        </p:txBody>
      </p:sp>
      <p:sp>
        <p:nvSpPr>
          <p:cNvPr id="834" name="• TOCTTOU…"/>
          <p:cNvSpPr txBox="1"/>
          <p:nvPr/>
        </p:nvSpPr>
        <p:spPr>
          <a:xfrm>
            <a:off x="155195" y="1333730"/>
            <a:ext cx="12256809" cy="8566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p>
            <a:pPr marL="433515" indent="-433515" defTabSz="433515">
              <a:lnSpc>
                <a:spcPct val="150000"/>
              </a:lnSpc>
              <a:spcBef>
                <a:spcPts val="0"/>
              </a:spcBef>
              <a:tabLst>
                <a:tab pos="118539" algn="l"/>
                <a:tab pos="423355" algn="l"/>
              </a:tabLst>
              <a:defRPr sz="2700">
                <a:solidFill>
                  <a:srgbClr val="000000"/>
                </a:solidFill>
                <a:latin typeface="Arial"/>
                <a:ea typeface="Arial"/>
                <a:cs typeface="Arial"/>
                <a:sym typeface="Arial"/>
              </a:defRPr>
            </a:pPr>
            <a:r>
              <a:rPr sz="3600"/>
              <a:t>	•	TOCTTOU</a:t>
            </a:r>
          </a:p>
          <a:p>
            <a:pPr marL="867030" indent="-867030" defTabSz="433515">
              <a:lnSpc>
                <a:spcPct val="150000"/>
              </a:lnSpc>
              <a:spcBef>
                <a:spcPts val="0"/>
              </a:spcBef>
              <a:tabLst>
                <a:tab pos="558828" algn="l"/>
                <a:tab pos="863643" algn="l"/>
              </a:tabLst>
              <a:defRPr sz="2700">
                <a:solidFill>
                  <a:srgbClr val="000000"/>
                </a:solidFill>
                <a:latin typeface="Arial"/>
                <a:ea typeface="Arial"/>
                <a:cs typeface="Arial"/>
                <a:sym typeface="Arial"/>
              </a:defRPr>
            </a:pPr>
            <a:r>
              <a:rPr sz="3600"/>
              <a:t>	◦	</a:t>
            </a:r>
            <a:r>
              <a:rPr sz="3600">
                <a:solidFill>
                  <a:srgbClr val="53585F"/>
                </a:solidFill>
              </a:rPr>
              <a:t>Time of check to time of use</a:t>
            </a:r>
          </a:p>
          <a:p>
            <a:pPr marL="433515" indent="-433515" defTabSz="433515">
              <a:lnSpc>
                <a:spcPct val="150000"/>
              </a:lnSpc>
              <a:spcBef>
                <a:spcPts val="0"/>
              </a:spcBef>
              <a:tabLst>
                <a:tab pos="118539" algn="l"/>
                <a:tab pos="423355" algn="l"/>
              </a:tabLst>
              <a:defRPr sz="2700">
                <a:solidFill>
                  <a:srgbClr val="000000"/>
                </a:solidFill>
                <a:latin typeface="Arial"/>
                <a:ea typeface="Arial"/>
                <a:cs typeface="Arial"/>
                <a:sym typeface="Arial"/>
              </a:defRPr>
            </a:pPr>
            <a:r>
              <a:rPr sz="3600"/>
              <a:t>	•	Happens when kernel reads+uses data</a:t>
            </a:r>
          </a:p>
          <a:p>
            <a:pPr marL="867030" indent="-867030" defTabSz="433515">
              <a:lnSpc>
                <a:spcPct val="150000"/>
              </a:lnSpc>
              <a:spcBef>
                <a:spcPts val="0"/>
              </a:spcBef>
              <a:tabLst>
                <a:tab pos="558828" algn="l"/>
                <a:tab pos="863643" algn="l"/>
              </a:tabLst>
              <a:defRPr sz="2700">
                <a:solidFill>
                  <a:srgbClr val="000000"/>
                </a:solidFill>
                <a:latin typeface="Arial"/>
                <a:ea typeface="Arial"/>
                <a:cs typeface="Arial"/>
                <a:sym typeface="Arial"/>
              </a:defRPr>
            </a:pPr>
            <a:r>
              <a:rPr sz="3600"/>
              <a:t>	</a:t>
            </a:r>
            <a:r>
              <a:rPr sz="3600">
                <a:solidFill>
                  <a:srgbClr val="53585F"/>
                </a:solidFill>
              </a:rPr>
              <a:t>◦	Before copy to user</a:t>
            </a:r>
          </a:p>
          <a:p>
            <a:pPr marL="433515" indent="-433515" defTabSz="433515">
              <a:lnSpc>
                <a:spcPct val="150000"/>
              </a:lnSpc>
              <a:spcBef>
                <a:spcPts val="0"/>
              </a:spcBef>
              <a:tabLst>
                <a:tab pos="118539" algn="l"/>
                <a:tab pos="423355" algn="l"/>
              </a:tabLst>
              <a:defRPr sz="2700">
                <a:solidFill>
                  <a:srgbClr val="000000"/>
                </a:solidFill>
                <a:latin typeface="Arial"/>
                <a:ea typeface="Arial"/>
                <a:cs typeface="Arial"/>
                <a:sym typeface="Arial"/>
              </a:defRPr>
            </a:pPr>
            <a:r>
              <a:rPr sz="3600"/>
              <a:t>	•	Kernel assumes data remains unchanged</a:t>
            </a:r>
          </a:p>
          <a:p>
            <a:pPr marL="867030" indent="-867030" defTabSz="433515">
              <a:lnSpc>
                <a:spcPct val="150000"/>
              </a:lnSpc>
              <a:spcBef>
                <a:spcPts val="0"/>
              </a:spcBef>
              <a:tabLst>
                <a:tab pos="558828" algn="l"/>
                <a:tab pos="863643" algn="l"/>
              </a:tabLst>
              <a:defRPr sz="2700">
                <a:solidFill>
                  <a:srgbClr val="000000"/>
                </a:solidFill>
                <a:latin typeface="Arial"/>
                <a:ea typeface="Arial"/>
                <a:cs typeface="Arial"/>
                <a:sym typeface="Arial"/>
              </a:defRPr>
            </a:pPr>
            <a:r>
              <a:rPr sz="3600"/>
              <a:t>	◦	</a:t>
            </a:r>
            <a:r>
              <a:rPr sz="3600">
                <a:solidFill>
                  <a:srgbClr val="53585F"/>
                </a:solidFill>
              </a:rPr>
              <a:t>Device might violate this assumption</a:t>
            </a:r>
          </a:p>
          <a:p>
            <a:pPr marL="867030" indent="-867030" defTabSz="433515">
              <a:lnSpc>
                <a:spcPct val="150000"/>
              </a:lnSpc>
              <a:spcBef>
                <a:spcPts val="0"/>
              </a:spcBef>
              <a:tabLst>
                <a:tab pos="558828" algn="l"/>
                <a:tab pos="863643" algn="l"/>
              </a:tabLst>
              <a:defRPr sz="2700">
                <a:solidFill>
                  <a:srgbClr val="000000"/>
                </a:solidFill>
                <a:latin typeface="Arial"/>
                <a:ea typeface="Arial"/>
                <a:cs typeface="Arial"/>
                <a:sym typeface="Arial"/>
              </a:defRPr>
            </a:pPr>
            <a:endParaRPr sz="3600">
              <a:solidFill>
                <a:srgbClr val="53585F"/>
              </a:solidFill>
            </a:endParaRPr>
          </a:p>
          <a:p>
            <a:pPr marL="433515" indent="-433515" defTabSz="433515">
              <a:lnSpc>
                <a:spcPct val="150000"/>
              </a:lnSpc>
              <a:spcBef>
                <a:spcPts val="0"/>
              </a:spcBef>
              <a:tabLst>
                <a:tab pos="118539" algn="l"/>
                <a:tab pos="423355" algn="l"/>
              </a:tabLst>
              <a:defRPr sz="2700">
                <a:solidFill>
                  <a:srgbClr val="000000"/>
                </a:solidFill>
                <a:latin typeface="Arial"/>
                <a:ea typeface="Arial"/>
                <a:cs typeface="Arial"/>
                <a:sym typeface="Arial"/>
              </a:defRPr>
            </a:pPr>
            <a:r>
              <a:rPr sz="3600"/>
              <a:t>	•	Examples:</a:t>
            </a:r>
          </a:p>
          <a:p>
            <a:pPr marL="433515" indent="-433515" defTabSz="433515">
              <a:lnSpc>
                <a:spcPct val="150000"/>
              </a:lnSpc>
              <a:spcBef>
                <a:spcPts val="0"/>
              </a:spcBef>
              <a:tabLst>
                <a:tab pos="118539" algn="l"/>
                <a:tab pos="423355" algn="l"/>
              </a:tabLst>
              <a:defRPr sz="2700">
                <a:solidFill>
                  <a:srgbClr val="000000"/>
                </a:solidFill>
                <a:latin typeface="Arial"/>
                <a:ea typeface="Arial"/>
                <a:cs typeface="Arial"/>
                <a:sym typeface="Arial"/>
              </a:defRPr>
            </a:pPr>
            <a:r>
              <a:rPr sz="3600"/>
              <a:t>	   ◦ packet headers: Used to identify socket, for example</a:t>
            </a:r>
          </a:p>
          <a:p>
            <a:pPr marL="867030" indent="-867030" defTabSz="433515">
              <a:lnSpc>
                <a:spcPct val="150000"/>
              </a:lnSpc>
              <a:spcBef>
                <a:spcPts val="2000"/>
              </a:spcBef>
              <a:tabLst>
                <a:tab pos="558828" algn="l"/>
                <a:tab pos="863643" algn="l"/>
              </a:tabLst>
              <a:defRPr sz="2700">
                <a:solidFill>
                  <a:srgbClr val="000000"/>
                </a:solidFill>
                <a:latin typeface="Arial"/>
                <a:ea typeface="Arial"/>
                <a:cs typeface="Arial"/>
                <a:sym typeface="Arial"/>
              </a:defRPr>
            </a:pPr>
            <a:r>
              <a:rPr sz="3600"/>
              <a:t>	◦	 firewall / iptables : Typically relies on packet headers</a:t>
            </a:r>
          </a:p>
        </p:txBody>
      </p:sp>
      <p:pic>
        <p:nvPicPr>
          <p:cNvPr id="835" name="Line Line" descr="Line Line"/>
          <p:cNvPicPr>
            <a:picLocks/>
          </p:cNvPicPr>
          <p:nvPr/>
        </p:nvPicPr>
        <p:blipFill>
          <a:blip r:embed="rId3"/>
          <a:stretch>
            <a:fillRect/>
          </a:stretch>
        </p:blipFill>
        <p:spPr>
          <a:xfrm rot="5400000">
            <a:off x="9868261" y="4861098"/>
            <a:ext cx="7489370" cy="162566"/>
          </a:xfrm>
          <a:prstGeom prst="rect">
            <a:avLst/>
          </a:prstGeom>
        </p:spPr>
      </p:pic>
      <p:grpSp>
        <p:nvGrpSpPr>
          <p:cNvPr id="841" name="Group"/>
          <p:cNvGrpSpPr/>
          <p:nvPr/>
        </p:nvGrpSpPr>
        <p:grpSpPr>
          <a:xfrm>
            <a:off x="13478633" y="1194231"/>
            <a:ext cx="3500597" cy="4815023"/>
            <a:chOff x="0" y="0"/>
            <a:chExt cx="2625367" cy="3611156"/>
          </a:xfrm>
        </p:grpSpPr>
        <p:pic>
          <p:nvPicPr>
            <p:cNvPr id="837" name="Line Line" descr="Line Line"/>
            <p:cNvPicPr>
              <a:picLocks/>
            </p:cNvPicPr>
            <p:nvPr/>
          </p:nvPicPr>
          <p:blipFill>
            <a:blip r:embed="rId4"/>
            <a:stretch>
              <a:fillRect/>
            </a:stretch>
          </p:blipFill>
          <p:spPr>
            <a:xfrm rot="5400000">
              <a:off x="-1652293" y="1712253"/>
              <a:ext cx="3540733" cy="121921"/>
            </a:xfrm>
            <a:prstGeom prst="rect">
              <a:avLst/>
            </a:prstGeom>
            <a:effectLst/>
          </p:spPr>
        </p:pic>
        <p:sp>
          <p:nvSpPr>
            <p:cNvPr id="839" name="Rectangle"/>
            <p:cNvSpPr/>
            <p:nvPr/>
          </p:nvSpPr>
          <p:spPr>
            <a:xfrm>
              <a:off x="199644" y="0"/>
              <a:ext cx="2226080" cy="3529495"/>
            </a:xfrm>
            <a:prstGeom prst="rect">
              <a:avLst/>
            </a:prstGeom>
            <a:gradFill flip="none" rotWithShape="1">
              <a:gsLst>
                <a:gs pos="0">
                  <a:srgbClr val="70BF41"/>
                </a:gs>
                <a:gs pos="100000">
                  <a:srgbClr val="00882B"/>
                </a:gs>
              </a:gsLst>
              <a:lin ang="5400000" scaled="0"/>
            </a:gradFill>
            <a:ln w="12700" cap="flat">
              <a:noFill/>
              <a:miter lim="400000"/>
            </a:ln>
            <a:effectLst/>
          </p:spPr>
          <p:txBody>
            <a:bodyPr wrap="square" lIns="50802" tIns="50802" rIns="50802" bIns="50802" numCol="1" anchor="ctr">
              <a:noAutofit/>
            </a:bodyP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840" name="NIC…"/>
            <p:cNvSpPr txBox="1"/>
            <p:nvPr/>
          </p:nvSpPr>
          <p:spPr>
            <a:xfrm>
              <a:off x="0" y="2493556"/>
              <a:ext cx="2625368" cy="1117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p>
              <a:pPr algn="ctr">
                <a:spcBef>
                  <a:spcPts val="0"/>
                </a:spcBef>
                <a:defRPr sz="3400">
                  <a:solidFill>
                    <a:srgbClr val="FFFFFF"/>
                  </a:solidFill>
                  <a:latin typeface="Helvetica Light"/>
                  <a:ea typeface="Helvetica Light"/>
                  <a:cs typeface="Helvetica Light"/>
                  <a:sym typeface="Helvetica Light"/>
                </a:defRPr>
              </a:pPr>
              <a:r>
                <a:rPr sz="4534"/>
                <a:t>NIC </a:t>
              </a:r>
            </a:p>
            <a:p>
              <a:pPr algn="ctr">
                <a:spcBef>
                  <a:spcPts val="0"/>
                </a:spcBef>
                <a:defRPr sz="3400" i="1">
                  <a:solidFill>
                    <a:srgbClr val="FFFFFF"/>
                  </a:solidFill>
                  <a:latin typeface="Helvetica"/>
                  <a:ea typeface="Helvetica"/>
                  <a:cs typeface="Helvetica"/>
                  <a:sym typeface="Helvetica"/>
                </a:defRPr>
              </a:pPr>
              <a:r>
                <a:rPr sz="4534"/>
                <a:t>can modify</a:t>
              </a:r>
            </a:p>
          </p:txBody>
        </p:sp>
      </p:grpSp>
      <p:sp>
        <p:nvSpPr>
          <p:cNvPr id="842" name="Time"/>
          <p:cNvSpPr txBox="1"/>
          <p:nvPr/>
        </p:nvSpPr>
        <p:spPr>
          <a:xfrm>
            <a:off x="12133075" y="7951466"/>
            <a:ext cx="1317672"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3400">
                <a:solidFill>
                  <a:srgbClr val="000000"/>
                </a:solidFill>
                <a:latin typeface="Helvetica Light"/>
                <a:ea typeface="Helvetica Light"/>
                <a:cs typeface="Helvetica Light"/>
                <a:sym typeface="Helvetica Light"/>
              </a:defRPr>
            </a:lvl1pPr>
          </a:lstStyle>
          <a:p>
            <a:r>
              <a:rPr sz="4534"/>
              <a:t>Time</a:t>
            </a:r>
          </a:p>
        </p:txBody>
      </p:sp>
      <p:grpSp>
        <p:nvGrpSpPr>
          <p:cNvPr id="846" name="Group"/>
          <p:cNvGrpSpPr/>
          <p:nvPr/>
        </p:nvGrpSpPr>
        <p:grpSpPr>
          <a:xfrm>
            <a:off x="10537186" y="2181487"/>
            <a:ext cx="3233091" cy="1693386"/>
            <a:chOff x="101337" y="298449"/>
            <a:chExt cx="2424743" cy="1270000"/>
          </a:xfrm>
        </p:grpSpPr>
        <p:sp>
          <p:nvSpPr>
            <p:cNvPr id="843" name="DMA unmap"/>
            <p:cNvSpPr/>
            <p:nvPr/>
          </p:nvSpPr>
          <p:spPr>
            <a:xfrm>
              <a:off x="1256080" y="2984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numCol="1" anchor="ctr">
              <a:spAutoFit/>
            </a:bodyPr>
            <a:lstStyle>
              <a:lvl1pPr algn="ctr">
                <a:spcBef>
                  <a:spcPts val="0"/>
                </a:spcBef>
                <a:defRPr sz="3400" i="1">
                  <a:solidFill>
                    <a:srgbClr val="DE6A10"/>
                  </a:solidFill>
                  <a:latin typeface="Helvetica"/>
                  <a:ea typeface="Helvetica"/>
                  <a:cs typeface="Helvetica"/>
                  <a:sym typeface="Helvetica"/>
                </a:defRPr>
              </a:lvl1pPr>
            </a:lstStyle>
            <a:p>
              <a:r>
                <a:rPr sz="4534"/>
                <a:t>DMA unmap</a:t>
              </a:r>
            </a:p>
          </p:txBody>
        </p:sp>
        <p:pic>
          <p:nvPicPr>
            <p:cNvPr id="844" name="Line Line" descr="Line Line"/>
            <p:cNvPicPr>
              <a:picLocks/>
            </p:cNvPicPr>
            <p:nvPr/>
          </p:nvPicPr>
          <p:blipFill>
            <a:blip r:embed="rId5"/>
            <a:stretch>
              <a:fillRect/>
            </a:stretch>
          </p:blipFill>
          <p:spPr>
            <a:xfrm>
              <a:off x="101337" y="481378"/>
              <a:ext cx="2310375" cy="76201"/>
            </a:xfrm>
            <a:prstGeom prst="rect">
              <a:avLst/>
            </a:prstGeom>
            <a:effectLst/>
          </p:spPr>
        </p:pic>
      </p:grpSp>
      <p:grpSp>
        <p:nvGrpSpPr>
          <p:cNvPr id="850" name="Group"/>
          <p:cNvGrpSpPr/>
          <p:nvPr/>
        </p:nvGrpSpPr>
        <p:grpSpPr>
          <a:xfrm>
            <a:off x="10537186" y="5616923"/>
            <a:ext cx="3233091" cy="1693386"/>
            <a:chOff x="-6350" y="298449"/>
            <a:chExt cx="2424743" cy="1270000"/>
          </a:xfrm>
        </p:grpSpPr>
        <p:sp>
          <p:nvSpPr>
            <p:cNvPr id="847" name="CPU read"/>
            <p:cNvSpPr/>
            <p:nvPr/>
          </p:nvSpPr>
          <p:spPr>
            <a:xfrm>
              <a:off x="1148393" y="2984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numCol="1" anchor="ctr">
              <a:spAutoFit/>
            </a:bodyPr>
            <a:lstStyle/>
            <a:p>
              <a:pPr algn="ctr">
                <a:spcBef>
                  <a:spcPts val="0"/>
                </a:spcBef>
                <a:defRPr sz="3400" i="1">
                  <a:solidFill>
                    <a:srgbClr val="DE6A10"/>
                  </a:solidFill>
                  <a:latin typeface="Helvetica"/>
                  <a:ea typeface="Helvetica"/>
                  <a:cs typeface="Helvetica"/>
                  <a:sym typeface="Helvetica"/>
                </a:defRPr>
              </a:pPr>
              <a:r>
                <a:rPr sz="4534">
                  <a:solidFill>
                    <a:srgbClr val="0365C0"/>
                  </a:solidFill>
                </a:rPr>
                <a:t>CPU</a:t>
              </a:r>
              <a:r>
                <a:rPr sz="4534"/>
                <a:t> </a:t>
              </a:r>
              <a:r>
                <a:rPr sz="4534">
                  <a:solidFill>
                    <a:srgbClr val="0365C0"/>
                  </a:solidFill>
                </a:rPr>
                <a:t>read</a:t>
              </a:r>
            </a:p>
          </p:txBody>
        </p:sp>
        <p:pic>
          <p:nvPicPr>
            <p:cNvPr id="848" name="Line Line" descr="Line Line"/>
            <p:cNvPicPr>
              <a:picLocks/>
            </p:cNvPicPr>
            <p:nvPr/>
          </p:nvPicPr>
          <p:blipFill>
            <a:blip r:embed="rId6"/>
            <a:stretch>
              <a:fillRect/>
            </a:stretch>
          </p:blipFill>
          <p:spPr>
            <a:xfrm>
              <a:off x="-6350" y="481377"/>
              <a:ext cx="2310375" cy="76201"/>
            </a:xfrm>
            <a:prstGeom prst="rect">
              <a:avLst/>
            </a:prstGeom>
            <a:effectLst/>
          </p:spPr>
        </p:pic>
      </p:grpSp>
      <p:grpSp>
        <p:nvGrpSpPr>
          <p:cNvPr id="855" name="Group"/>
          <p:cNvGrpSpPr/>
          <p:nvPr/>
        </p:nvGrpSpPr>
        <p:grpSpPr>
          <a:xfrm>
            <a:off x="13531042" y="5889994"/>
            <a:ext cx="3144944" cy="2794984"/>
            <a:chOff x="-60960" y="0"/>
            <a:chExt cx="2358634" cy="2096172"/>
          </a:xfrm>
        </p:grpSpPr>
        <p:pic>
          <p:nvPicPr>
            <p:cNvPr id="851" name="Line Line" descr="Line Line"/>
            <p:cNvPicPr>
              <a:picLocks/>
            </p:cNvPicPr>
            <p:nvPr/>
          </p:nvPicPr>
          <p:blipFill>
            <a:blip r:embed="rId7"/>
            <a:stretch>
              <a:fillRect/>
            </a:stretch>
          </p:blipFill>
          <p:spPr>
            <a:xfrm rot="5400000">
              <a:off x="-1046705" y="988507"/>
              <a:ext cx="2093410" cy="121921"/>
            </a:xfrm>
            <a:prstGeom prst="rect">
              <a:avLst/>
            </a:prstGeom>
            <a:effectLst/>
          </p:spPr>
        </p:pic>
        <p:sp>
          <p:nvSpPr>
            <p:cNvPr id="853" name="Rectangle"/>
            <p:cNvSpPr/>
            <p:nvPr/>
          </p:nvSpPr>
          <p:spPr>
            <a:xfrm>
              <a:off x="80725" y="0"/>
              <a:ext cx="2216950" cy="2082133"/>
            </a:xfrm>
            <a:prstGeom prst="rect">
              <a:avLst/>
            </a:prstGeom>
            <a:solidFill>
              <a:srgbClr val="C82506"/>
            </a:solidFill>
            <a:ln w="12700" cap="flat">
              <a:noFill/>
              <a:miter lim="400000"/>
            </a:ln>
            <a:effectLst/>
          </p:spPr>
          <p:txBody>
            <a:bodyPr wrap="square" lIns="50802" tIns="50802" rIns="50802" bIns="50802" numCol="1" anchor="ctr">
              <a:noAutofit/>
            </a:bodyP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854" name="NIC…"/>
            <p:cNvSpPr txBox="1"/>
            <p:nvPr/>
          </p:nvSpPr>
          <p:spPr>
            <a:xfrm>
              <a:off x="543376" y="395072"/>
              <a:ext cx="1291648" cy="12918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p>
              <a:pPr algn="ctr">
                <a:spcBef>
                  <a:spcPts val="0"/>
                </a:spcBef>
                <a:defRPr sz="3400">
                  <a:solidFill>
                    <a:srgbClr val="FFFFFF"/>
                  </a:solidFill>
                  <a:latin typeface="Helvetica Light"/>
                  <a:ea typeface="Helvetica Light"/>
                  <a:cs typeface="Helvetica Light"/>
                  <a:sym typeface="Helvetica Light"/>
                </a:defRPr>
              </a:pPr>
              <a:r>
                <a:rPr sz="4534"/>
                <a:t>NIC </a:t>
              </a:r>
            </a:p>
            <a:p>
              <a:pPr algn="ctr">
                <a:spcBef>
                  <a:spcPts val="0"/>
                </a:spcBef>
                <a:defRPr sz="3400" i="1">
                  <a:solidFill>
                    <a:srgbClr val="FFFFFF"/>
                  </a:solidFill>
                  <a:latin typeface="Helvetica"/>
                  <a:ea typeface="Helvetica"/>
                  <a:cs typeface="Helvetica"/>
                  <a:sym typeface="Helvetica"/>
                </a:defRPr>
              </a:pPr>
              <a:r>
                <a:rPr sz="4534"/>
                <a:t>Can’t </a:t>
              </a:r>
            </a:p>
            <a:p>
              <a:pPr algn="ctr">
                <a:spcBef>
                  <a:spcPts val="0"/>
                </a:spcBef>
                <a:defRPr sz="3400" i="1">
                  <a:solidFill>
                    <a:srgbClr val="FFFFFF"/>
                  </a:solidFill>
                  <a:latin typeface="Helvetica"/>
                  <a:ea typeface="Helvetica"/>
                  <a:cs typeface="Helvetica"/>
                  <a:sym typeface="Helvetica"/>
                </a:defRPr>
              </a:pPr>
              <a:r>
                <a:rPr sz="4534"/>
                <a:t>modify</a:t>
              </a:r>
            </a:p>
          </p:txBody>
        </p:sp>
      </p:grpSp>
      <p:sp>
        <p:nvSpPr>
          <p:cNvPr id="856" name="Memory"/>
          <p:cNvSpPr txBox="1"/>
          <p:nvPr/>
        </p:nvSpPr>
        <p:spPr>
          <a:xfrm>
            <a:off x="13846159" y="8619654"/>
            <a:ext cx="2138410"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3400">
                <a:solidFill>
                  <a:srgbClr val="000000"/>
                </a:solidFill>
                <a:latin typeface="Helvetica Light"/>
                <a:ea typeface="Helvetica Light"/>
                <a:cs typeface="Helvetica Light"/>
                <a:sym typeface="Helvetica Light"/>
              </a:defRPr>
            </a:lvl1pPr>
          </a:lstStyle>
          <a:p>
            <a:r>
              <a:rPr sz="4534"/>
              <a:t>Memory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3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83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83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83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83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83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83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83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83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BACKGROUND"/>
          <p:cNvSpPr txBox="1">
            <a:spLocks noGrp="1"/>
          </p:cNvSpPr>
          <p:nvPr>
            <p:ph type="body" idx="21"/>
          </p:nvPr>
        </p:nvSpPr>
        <p:spPr>
          <a:prstGeom prst="rect">
            <a:avLst/>
          </a:prstGeom>
        </p:spPr>
        <p:txBody>
          <a:bodyPr/>
          <a:lstStyle/>
          <a:p>
            <a:r>
              <a:t>BACKGROUND</a:t>
            </a:r>
          </a:p>
        </p:txBody>
      </p:sp>
      <p:sp>
        <p:nvSpPr>
          <p:cNvPr id="240" name="DMA AttackS"/>
          <p:cNvSpPr txBox="1">
            <a:spLocks noGrp="1"/>
          </p:cNvSpPr>
          <p:nvPr>
            <p:ph type="title"/>
          </p:nvPr>
        </p:nvSpPr>
        <p:spPr>
          <a:prstGeom prst="rect">
            <a:avLst/>
          </a:prstGeom>
        </p:spPr>
        <p:txBody>
          <a:bodyPr/>
          <a:lstStyle>
            <a:lvl1pPr defTabSz="467359">
              <a:spcBef>
                <a:spcPts val="2200"/>
              </a:spcBef>
              <a:defRPr sz="4800"/>
            </a:lvl1pPr>
          </a:lstStyle>
          <a:p>
            <a:r>
              <a:rPr dirty="0"/>
              <a:t>DMA </a:t>
            </a:r>
            <a:r>
              <a:rPr dirty="0" err="1"/>
              <a:t>AttackS</a:t>
            </a:r>
            <a:endParaRPr dirty="0"/>
          </a:p>
        </p:txBody>
      </p:sp>
      <p:sp>
        <p:nvSpPr>
          <p:cNvPr id="241" name="A Malicious, DMA-Capable device                         compromises the system.…"/>
          <p:cNvSpPr txBox="1">
            <a:spLocks noGrp="1"/>
          </p:cNvSpPr>
          <p:nvPr>
            <p:ph type="body" idx="1"/>
          </p:nvPr>
        </p:nvSpPr>
        <p:spPr>
          <a:xfrm>
            <a:off x="541883" y="2260600"/>
            <a:ext cx="15814767" cy="3862699"/>
          </a:xfrm>
          <a:prstGeom prst="rect">
            <a:avLst/>
          </a:prstGeom>
        </p:spPr>
        <p:txBody>
          <a:bodyPr/>
          <a:lstStyle/>
          <a:p>
            <a:r>
              <a:rPr dirty="0"/>
              <a:t>A Malicious, DMA-Capable device </a:t>
            </a:r>
            <a:br>
              <a:rPr dirty="0"/>
            </a:br>
            <a:r>
              <a:rPr dirty="0"/>
              <a:t>                       compromises the system.</a:t>
            </a:r>
          </a:p>
          <a:p>
            <a:r>
              <a:rPr dirty="0" err="1"/>
              <a:t>FinFireWire</a:t>
            </a:r>
            <a:r>
              <a:rPr dirty="0"/>
              <a:t> </a:t>
            </a:r>
            <a:br>
              <a:rPr dirty="0"/>
            </a:br>
            <a:r>
              <a:rPr sz="2667" u="sng" dirty="0">
                <a:solidFill>
                  <a:schemeClr val="accent1"/>
                </a:solidFill>
                <a:hlinkClick r:id="rId3"/>
              </a:rPr>
              <a:t>https://wikileaks.org/spyfiles/files/0/299_GAMMA-201110-FinFisher_Product_Portfolio-en.pdf</a:t>
            </a:r>
          </a:p>
        </p:txBody>
      </p:sp>
      <p:pic>
        <p:nvPicPr>
          <p:cNvPr id="242" name="fin-device.png" descr="fin-device.png"/>
          <p:cNvPicPr>
            <a:picLocks noChangeAspect="1"/>
          </p:cNvPicPr>
          <p:nvPr/>
        </p:nvPicPr>
        <p:blipFill>
          <a:blip r:embed="rId4"/>
          <a:stretch>
            <a:fillRect/>
          </a:stretch>
        </p:blipFill>
        <p:spPr>
          <a:xfrm>
            <a:off x="1504906" y="5334661"/>
            <a:ext cx="4468904" cy="4372106"/>
          </a:xfrm>
          <a:prstGeom prst="rect">
            <a:avLst/>
          </a:prstGeom>
          <a:ln w="12700">
            <a:miter lim="400000"/>
          </a:ln>
        </p:spPr>
      </p:pic>
      <p:pic>
        <p:nvPicPr>
          <p:cNvPr id="243" name="fin-adapters.png" descr="fin-adapters.png"/>
          <p:cNvPicPr>
            <a:picLocks noChangeAspect="1"/>
          </p:cNvPicPr>
          <p:nvPr/>
        </p:nvPicPr>
        <p:blipFill>
          <a:blip r:embed="rId5"/>
          <a:stretch>
            <a:fillRect/>
          </a:stretch>
        </p:blipFill>
        <p:spPr>
          <a:xfrm>
            <a:off x="6913466" y="5456625"/>
            <a:ext cx="4574670" cy="4296975"/>
          </a:xfrm>
          <a:prstGeom prst="rect">
            <a:avLst/>
          </a:prstGeom>
          <a:ln w="12700">
            <a:miter lim="400000"/>
          </a:ln>
        </p:spPr>
      </p:pic>
      <p:pic>
        <p:nvPicPr>
          <p:cNvPr id="244" name="fin-cables.png" descr="fin-cables.png"/>
          <p:cNvPicPr>
            <a:picLocks noChangeAspect="1"/>
          </p:cNvPicPr>
          <p:nvPr/>
        </p:nvPicPr>
        <p:blipFill>
          <a:blip r:embed="rId6"/>
          <a:stretch>
            <a:fillRect/>
          </a:stretch>
        </p:blipFill>
        <p:spPr>
          <a:xfrm>
            <a:off x="11929866" y="5334661"/>
            <a:ext cx="3905491" cy="441973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41">
                                            <p:bg/>
                                          </p:spTgt>
                                        </p:tgtEl>
                                        <p:attrNameLst>
                                          <p:attrName>style.visibility</p:attrName>
                                        </p:attrNameLst>
                                      </p:cBhvr>
                                      <p:to>
                                        <p:strVal val="visible"/>
                                      </p:to>
                                    </p:set>
                                    <p:anim calcmode="lin" valueType="num">
                                      <p:cBhvr>
                                        <p:cTn id="7" dur="500" fill="hold"/>
                                        <p:tgtEl>
                                          <p:spTgt spid="241">
                                            <p:bg/>
                                          </p:spTgt>
                                        </p:tgtEl>
                                        <p:attrNameLst>
                                          <p:attrName>ppt_x</p:attrName>
                                        </p:attrNameLst>
                                      </p:cBhvr>
                                      <p:tavLst>
                                        <p:tav tm="0">
                                          <p:val>
                                            <p:strVal val="0-#ppt_w/2"/>
                                          </p:val>
                                        </p:tav>
                                        <p:tav tm="100000">
                                          <p:val>
                                            <p:strVal val="#ppt_x"/>
                                          </p:val>
                                        </p:tav>
                                      </p:tavLst>
                                    </p:anim>
                                    <p:anim calcmode="lin" valueType="num">
                                      <p:cBhvr>
                                        <p:cTn id="8" dur="500" fill="hold"/>
                                        <p:tgtEl>
                                          <p:spTgt spid="241">
                                            <p:bg/>
                                          </p:spTgt>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0"/>
                                  </p:stCondLst>
                                  <p:iterate>
                                    <p:tmAbs val="0"/>
                                  </p:iterate>
                                  <p:childTnLst>
                                    <p:set>
                                      <p:cBhvr>
                                        <p:cTn id="10" fill="hold"/>
                                        <p:tgtEl>
                                          <p:spTgt spid="241">
                                            <p:txEl>
                                              <p:pRg st="0" end="0"/>
                                            </p:txEl>
                                          </p:spTgt>
                                        </p:tgtEl>
                                        <p:attrNameLst>
                                          <p:attrName>style.visibility</p:attrName>
                                        </p:attrNameLst>
                                      </p:cBhvr>
                                      <p:to>
                                        <p:strVal val="visible"/>
                                      </p:to>
                                    </p:set>
                                    <p:anim calcmode="lin" valueType="num">
                                      <p:cBhvr>
                                        <p:cTn id="11" dur="500" fill="hold"/>
                                        <p:tgtEl>
                                          <p:spTgt spid="241">
                                            <p:txEl>
                                              <p:pRg st="0" end="0"/>
                                            </p:txEl>
                                          </p:spTgt>
                                        </p:tgtEl>
                                        <p:attrNameLst>
                                          <p:attrName>ppt_x</p:attrName>
                                        </p:attrNameLst>
                                      </p:cBhvr>
                                      <p:tavLst>
                                        <p:tav tm="0">
                                          <p:val>
                                            <p:strVal val="0-#ppt_w/2"/>
                                          </p:val>
                                        </p:tav>
                                        <p:tav tm="100000">
                                          <p:val>
                                            <p:strVal val="#ppt_x"/>
                                          </p:val>
                                        </p:tav>
                                      </p:tavLst>
                                    </p:anim>
                                    <p:anim calcmode="lin" valueType="num">
                                      <p:cBhvr>
                                        <p:cTn id="12" dur="500" fill="hold"/>
                                        <p:tgtEl>
                                          <p:spTgt spid="2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1" nodeType="clickEffect">
                                  <p:stCondLst>
                                    <p:cond delay="0"/>
                                  </p:stCondLst>
                                  <p:iterate>
                                    <p:tmAbs val="0"/>
                                  </p:iterate>
                                  <p:childTnLst>
                                    <p:set>
                                      <p:cBhvr>
                                        <p:cTn id="16" fill="hold"/>
                                        <p:tgtEl>
                                          <p:spTgt spid="241">
                                            <p:txEl>
                                              <p:pRg st="1" end="1"/>
                                            </p:txEl>
                                          </p:spTgt>
                                        </p:tgtEl>
                                        <p:attrNameLst>
                                          <p:attrName>style.visibility</p:attrName>
                                        </p:attrNameLst>
                                      </p:cBhvr>
                                      <p:to>
                                        <p:strVal val="visible"/>
                                      </p:to>
                                    </p:set>
                                    <p:anim calcmode="lin" valueType="num">
                                      <p:cBhvr>
                                        <p:cTn id="17" dur="500" fill="hold"/>
                                        <p:tgtEl>
                                          <p:spTgt spid="241">
                                            <p:txEl>
                                              <p:pRg st="1" end="1"/>
                                            </p:txEl>
                                          </p:spTgt>
                                        </p:tgtEl>
                                        <p:attrNameLst>
                                          <p:attrName>ppt_x</p:attrName>
                                        </p:attrNameLst>
                                      </p:cBhvr>
                                      <p:tavLst>
                                        <p:tav tm="0">
                                          <p:val>
                                            <p:strVal val="0-#ppt_w/2"/>
                                          </p:val>
                                        </p:tav>
                                        <p:tav tm="100000">
                                          <p:val>
                                            <p:strVal val="#ppt_x"/>
                                          </p:val>
                                        </p:tav>
                                      </p:tavLst>
                                    </p:anim>
                                    <p:anim calcmode="lin" valueType="num">
                                      <p:cBhvr>
                                        <p:cTn id="18" dur="500" fill="hold"/>
                                        <p:tgtEl>
                                          <p:spTgt spid="241">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grpId="2" nodeType="afterEffect">
                                  <p:stCondLst>
                                    <p:cond delay="0"/>
                                  </p:stCondLst>
                                  <p:iterate>
                                    <p:tmAbs val="0"/>
                                  </p:iterate>
                                  <p:childTnLst>
                                    <p:set>
                                      <p:cBhvr>
                                        <p:cTn id="21" fill="hold"/>
                                        <p:tgtEl>
                                          <p:spTgt spid="242"/>
                                        </p:tgtEl>
                                        <p:attrNameLst>
                                          <p:attrName>style.visibility</p:attrName>
                                        </p:attrNameLst>
                                      </p:cBhvr>
                                      <p:to>
                                        <p:strVal val="visible"/>
                                      </p:to>
                                    </p:set>
                                    <p:anim calcmode="lin" valueType="num">
                                      <p:cBhvr>
                                        <p:cTn id="22" dur="500" fill="hold"/>
                                        <p:tgtEl>
                                          <p:spTgt spid="242"/>
                                        </p:tgtEl>
                                        <p:attrNameLst>
                                          <p:attrName>ppt_x</p:attrName>
                                        </p:attrNameLst>
                                      </p:cBhvr>
                                      <p:tavLst>
                                        <p:tav tm="0">
                                          <p:val>
                                            <p:strVal val="0-#ppt_w/2"/>
                                          </p:val>
                                        </p:tav>
                                        <p:tav tm="100000">
                                          <p:val>
                                            <p:strVal val="#ppt_x"/>
                                          </p:val>
                                        </p:tav>
                                      </p:tavLst>
                                    </p:anim>
                                    <p:anim calcmode="lin" valueType="num">
                                      <p:cBhvr>
                                        <p:cTn id="23" dur="500" fill="hold"/>
                                        <p:tgtEl>
                                          <p:spTgt spid="242"/>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fill="hold" grpId="3" nodeType="afterEffect">
                                  <p:stCondLst>
                                    <p:cond delay="0"/>
                                  </p:stCondLst>
                                  <p:iterate>
                                    <p:tmAbs val="0"/>
                                  </p:iterate>
                                  <p:childTnLst>
                                    <p:set>
                                      <p:cBhvr>
                                        <p:cTn id="26" fill="hold"/>
                                        <p:tgtEl>
                                          <p:spTgt spid="244"/>
                                        </p:tgtEl>
                                        <p:attrNameLst>
                                          <p:attrName>style.visibility</p:attrName>
                                        </p:attrNameLst>
                                      </p:cBhvr>
                                      <p:to>
                                        <p:strVal val="visible"/>
                                      </p:to>
                                    </p:set>
                                    <p:anim calcmode="lin" valueType="num">
                                      <p:cBhvr>
                                        <p:cTn id="27" dur="500" fill="hold"/>
                                        <p:tgtEl>
                                          <p:spTgt spid="244"/>
                                        </p:tgtEl>
                                        <p:attrNameLst>
                                          <p:attrName>ppt_x</p:attrName>
                                        </p:attrNameLst>
                                      </p:cBhvr>
                                      <p:tavLst>
                                        <p:tav tm="0">
                                          <p:val>
                                            <p:strVal val="1+#ppt_w/2"/>
                                          </p:val>
                                        </p:tav>
                                        <p:tav tm="100000">
                                          <p:val>
                                            <p:strVal val="#ppt_x"/>
                                          </p:val>
                                        </p:tav>
                                      </p:tavLst>
                                    </p:anim>
                                    <p:anim calcmode="lin" valueType="num">
                                      <p:cBhvr>
                                        <p:cTn id="28" dur="500" fill="hold"/>
                                        <p:tgtEl>
                                          <p:spTgt spid="244"/>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4" fill="hold" grpId="4" nodeType="afterEffect">
                                  <p:stCondLst>
                                    <p:cond delay="0"/>
                                  </p:stCondLst>
                                  <p:iterate>
                                    <p:tmAbs val="0"/>
                                  </p:iterate>
                                  <p:childTnLst>
                                    <p:set>
                                      <p:cBhvr>
                                        <p:cTn id="31" fill="hold"/>
                                        <p:tgtEl>
                                          <p:spTgt spid="243"/>
                                        </p:tgtEl>
                                        <p:attrNameLst>
                                          <p:attrName>style.visibility</p:attrName>
                                        </p:attrNameLst>
                                      </p:cBhvr>
                                      <p:to>
                                        <p:strVal val="visible"/>
                                      </p:to>
                                    </p:set>
                                    <p:anim calcmode="lin" valueType="num">
                                      <p:cBhvr>
                                        <p:cTn id="32" dur="500" fill="hold"/>
                                        <p:tgtEl>
                                          <p:spTgt spid="243"/>
                                        </p:tgtEl>
                                        <p:attrNameLst>
                                          <p:attrName>ppt_x</p:attrName>
                                        </p:attrNameLst>
                                      </p:cBhvr>
                                      <p:tavLst>
                                        <p:tav tm="0">
                                          <p:val>
                                            <p:strVal val="#ppt_x"/>
                                          </p:val>
                                        </p:tav>
                                        <p:tav tm="100000">
                                          <p:val>
                                            <p:strVal val="#ppt_x"/>
                                          </p:val>
                                        </p:tav>
                                      </p:tavLst>
                                    </p:anim>
                                    <p:anim calcmode="lin" valueType="num">
                                      <p:cBhvr>
                                        <p:cTn id="33" dur="500" fill="hold"/>
                                        <p:tgtEl>
                                          <p:spTgt spid="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1" build="p" bldLvl="5" animBg="1" advAuto="0"/>
      <p:bldP spid="242" grpId="2" animBg="1" advAuto="0"/>
      <p:bldP spid="243" grpId="4" animBg="1" advAuto="0"/>
      <p:bldP spid="244" grpId="3"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Revise network stack to use a new allocator, called “DAMN”…"/>
          <p:cNvSpPr txBox="1"/>
          <p:nvPr/>
        </p:nvSpPr>
        <p:spPr>
          <a:xfrm>
            <a:off x="885324" y="548382"/>
            <a:ext cx="15569614" cy="10269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spAutoFit/>
          </a:bodyPr>
          <a:lstStyle/>
          <a:p>
            <a:pPr marL="433515" indent="-433515" defTabSz="433515">
              <a:lnSpc>
                <a:spcPct val="120000"/>
              </a:lnSpc>
              <a:spcBef>
                <a:spcPts val="0"/>
              </a:spcBef>
              <a:tabLst>
                <a:tab pos="118539" algn="l"/>
                <a:tab pos="423355" algn="l"/>
              </a:tabLst>
              <a:defRPr sz="2700">
                <a:solidFill>
                  <a:srgbClr val="000000"/>
                </a:solidFill>
                <a:latin typeface="Arial"/>
                <a:ea typeface="Arial"/>
                <a:cs typeface="Arial"/>
                <a:sym typeface="Arial"/>
              </a:defRPr>
            </a:pPr>
            <a:r>
              <a:rPr sz="3600" dirty="0"/>
              <a:t>	•	Revise network stack to use a new allocator, called “DAMN”</a:t>
            </a:r>
          </a:p>
          <a:p>
            <a:pPr marL="867030" indent="-867030" defTabSz="433515">
              <a:lnSpc>
                <a:spcPct val="120000"/>
              </a:lnSpc>
              <a:spcBef>
                <a:spcPts val="0"/>
              </a:spcBef>
              <a:tabLst>
                <a:tab pos="558828" algn="l"/>
                <a:tab pos="863643" algn="l"/>
              </a:tabLst>
              <a:defRPr sz="2700">
                <a:solidFill>
                  <a:srgbClr val="000000"/>
                </a:solidFill>
                <a:latin typeface="Arial"/>
                <a:ea typeface="Arial"/>
                <a:cs typeface="Arial"/>
                <a:sym typeface="Arial"/>
              </a:defRPr>
            </a:pPr>
            <a:r>
              <a:rPr sz="3600" dirty="0"/>
              <a:t>	◦	</a:t>
            </a:r>
            <a:r>
              <a:rPr sz="3600" dirty="0">
                <a:solidFill>
                  <a:srgbClr val="53585F"/>
                </a:solidFill>
              </a:rPr>
              <a:t>DMA-aware malloc for networking</a:t>
            </a:r>
          </a:p>
          <a:p>
            <a:pPr marL="433515" indent="-433515" defTabSz="433515">
              <a:lnSpc>
                <a:spcPct val="120000"/>
              </a:lnSpc>
              <a:spcBef>
                <a:spcPts val="0"/>
              </a:spcBef>
              <a:tabLst>
                <a:tab pos="118539" algn="l"/>
                <a:tab pos="423355" algn="l"/>
              </a:tabLst>
              <a:defRPr sz="2700">
                <a:solidFill>
                  <a:srgbClr val="000000"/>
                </a:solidFill>
                <a:latin typeface="Arial"/>
                <a:ea typeface="Arial"/>
                <a:cs typeface="Arial"/>
                <a:sym typeface="Arial"/>
              </a:defRPr>
            </a:pPr>
            <a:r>
              <a:rPr sz="3600" dirty="0"/>
              <a:t>	•	Each allocated page permanently mapped to IOVA</a:t>
            </a:r>
          </a:p>
          <a:p>
            <a:pPr marL="433515" indent="-433515" defTabSz="433515">
              <a:lnSpc>
                <a:spcPct val="120000"/>
              </a:lnSpc>
              <a:spcBef>
                <a:spcPts val="0"/>
              </a:spcBef>
              <a:tabLst>
                <a:tab pos="118539" algn="l"/>
                <a:tab pos="423355" algn="l"/>
              </a:tabLst>
              <a:defRPr sz="2700">
                <a:solidFill>
                  <a:srgbClr val="000000"/>
                </a:solidFill>
                <a:latin typeface="Arial"/>
                <a:ea typeface="Arial"/>
                <a:cs typeface="Arial"/>
                <a:sym typeface="Arial"/>
              </a:defRPr>
            </a:pPr>
            <a:r>
              <a:rPr sz="3600" dirty="0"/>
              <a:t> • (De)allocation </a:t>
            </a:r>
          </a:p>
          <a:p>
            <a:pPr marL="867030" indent="-867030" defTabSz="433515">
              <a:lnSpc>
                <a:spcPct val="120000"/>
              </a:lnSpc>
              <a:spcBef>
                <a:spcPts val="0"/>
              </a:spcBef>
              <a:tabLst>
                <a:tab pos="558828" algn="l"/>
                <a:tab pos="863643" algn="l"/>
              </a:tabLst>
              <a:defRPr sz="2700">
                <a:solidFill>
                  <a:srgbClr val="53585F"/>
                </a:solidFill>
                <a:latin typeface="Arial"/>
                <a:ea typeface="Arial"/>
                <a:cs typeface="Arial"/>
                <a:sym typeface="Arial"/>
              </a:defRPr>
            </a:pPr>
            <a:r>
              <a:rPr sz="3600" dirty="0"/>
              <a:t>	◦	</a:t>
            </a:r>
            <a:r>
              <a:rPr sz="3600" dirty="0" err="1"/>
              <a:t>Alloc</a:t>
            </a:r>
            <a:r>
              <a:rPr sz="3600" dirty="0"/>
              <a:t>: via functions analogous to standard Linux’s </a:t>
            </a:r>
            <a:r>
              <a:rPr sz="3600" dirty="0" err="1"/>
              <a:t>alloc_page</a:t>
            </a:r>
            <a:r>
              <a:rPr sz="3600" dirty="0"/>
              <a:t> / </a:t>
            </a:r>
            <a:r>
              <a:rPr sz="3600" dirty="0" err="1"/>
              <a:t>kmalloc</a:t>
            </a:r>
            <a:endParaRPr sz="3600" dirty="0"/>
          </a:p>
          <a:p>
            <a:pPr marL="867030" indent="-867030" defTabSz="433515">
              <a:lnSpc>
                <a:spcPct val="120000"/>
              </a:lnSpc>
              <a:spcBef>
                <a:spcPts val="0"/>
              </a:spcBef>
              <a:tabLst>
                <a:tab pos="558828" algn="l"/>
                <a:tab pos="863643" algn="l"/>
              </a:tabLst>
              <a:defRPr sz="2700">
                <a:solidFill>
                  <a:srgbClr val="53585F"/>
                </a:solidFill>
                <a:latin typeface="Arial"/>
                <a:ea typeface="Arial"/>
                <a:cs typeface="Arial"/>
                <a:sym typeface="Arial"/>
              </a:defRPr>
            </a:pPr>
            <a:r>
              <a:rPr sz="3600" dirty="0"/>
              <a:t>	◦	Free: via Linux’s standard </a:t>
            </a:r>
            <a:r>
              <a:rPr sz="3600" dirty="0" err="1"/>
              <a:t>free_page</a:t>
            </a:r>
            <a:r>
              <a:rPr sz="3600" dirty="0"/>
              <a:t> / </a:t>
            </a:r>
            <a:r>
              <a:rPr sz="3600" dirty="0" err="1"/>
              <a:t>kfree</a:t>
            </a:r>
            <a:endParaRPr sz="3600" dirty="0"/>
          </a:p>
          <a:p>
            <a:pPr marL="867030" indent="-867030" defTabSz="433515">
              <a:lnSpc>
                <a:spcPct val="120000"/>
              </a:lnSpc>
              <a:spcBef>
                <a:spcPts val="0"/>
              </a:spcBef>
              <a:tabLst>
                <a:tab pos="558828" algn="l"/>
                <a:tab pos="863643" algn="l"/>
              </a:tabLst>
              <a:defRPr sz="2700">
                <a:solidFill>
                  <a:srgbClr val="000000"/>
                </a:solidFill>
                <a:latin typeface="Arial"/>
                <a:ea typeface="Arial"/>
                <a:cs typeface="Arial"/>
                <a:sym typeface="Arial"/>
              </a:defRPr>
            </a:pPr>
            <a:r>
              <a:rPr sz="3600" dirty="0">
                <a:solidFill>
                  <a:srgbClr val="53585F"/>
                </a:solidFill>
              </a:rPr>
              <a:t>	◦ Released upon memory pressure via standard Linux interface (“shrinker”)</a:t>
            </a:r>
          </a:p>
          <a:p>
            <a:pPr marL="433515" indent="-433515" defTabSz="433515">
              <a:lnSpc>
                <a:spcPct val="120000"/>
              </a:lnSpc>
              <a:spcBef>
                <a:spcPts val="0"/>
              </a:spcBef>
              <a:tabLst>
                <a:tab pos="118539" algn="l"/>
                <a:tab pos="423355" algn="l"/>
              </a:tabLst>
              <a:defRPr sz="2700">
                <a:solidFill>
                  <a:srgbClr val="000000"/>
                </a:solidFill>
                <a:latin typeface="Arial"/>
                <a:ea typeface="Arial"/>
                <a:cs typeface="Arial"/>
                <a:sym typeface="Arial"/>
              </a:defRPr>
            </a:pPr>
            <a:r>
              <a:rPr sz="3600" dirty="0"/>
              <a:t>•	IOVA encoding</a:t>
            </a:r>
          </a:p>
          <a:p>
            <a:pPr marL="867030" indent="-867030" defTabSz="433515">
              <a:lnSpc>
                <a:spcPct val="120000"/>
              </a:lnSpc>
              <a:spcBef>
                <a:spcPts val="0"/>
              </a:spcBef>
              <a:tabLst>
                <a:tab pos="558828" algn="l"/>
                <a:tab pos="863643" algn="l"/>
              </a:tabLst>
              <a:defRPr sz="2700">
                <a:solidFill>
                  <a:srgbClr val="000000"/>
                </a:solidFill>
                <a:latin typeface="Arial"/>
                <a:ea typeface="Arial"/>
                <a:cs typeface="Arial"/>
                <a:sym typeface="Arial"/>
              </a:defRPr>
            </a:pPr>
            <a:r>
              <a:rPr sz="3600" dirty="0"/>
              <a:t>	◦	</a:t>
            </a:r>
            <a:r>
              <a:rPr sz="3600" dirty="0">
                <a:solidFill>
                  <a:srgbClr val="53585F"/>
                </a:solidFill>
              </a:rPr>
              <a:t>Optimized to allow speedy identification of buffer’s properties</a:t>
            </a:r>
          </a:p>
          <a:p>
            <a:pPr marL="433515" indent="-433515" defTabSz="433515">
              <a:lnSpc>
                <a:spcPct val="120000"/>
              </a:lnSpc>
              <a:spcBef>
                <a:spcPts val="0"/>
              </a:spcBef>
              <a:tabLst>
                <a:tab pos="118539" algn="l"/>
                <a:tab pos="423355" algn="l"/>
              </a:tabLst>
              <a:defRPr sz="2700">
                <a:solidFill>
                  <a:srgbClr val="000000"/>
                </a:solidFill>
                <a:latin typeface="Arial"/>
                <a:ea typeface="Arial"/>
                <a:cs typeface="Arial"/>
                <a:sym typeface="Arial"/>
              </a:defRPr>
            </a:pPr>
            <a:r>
              <a:rPr sz="3600" dirty="0"/>
              <a:t>	</a:t>
            </a:r>
          </a:p>
          <a:p>
            <a:pPr marL="433515" indent="-433515" defTabSz="433515">
              <a:lnSpc>
                <a:spcPct val="120000"/>
              </a:lnSpc>
              <a:spcBef>
                <a:spcPts val="0"/>
              </a:spcBef>
              <a:tabLst>
                <a:tab pos="118539" algn="l"/>
                <a:tab pos="423355" algn="l"/>
              </a:tabLst>
              <a:defRPr sz="2700">
                <a:solidFill>
                  <a:srgbClr val="000000"/>
                </a:solidFill>
                <a:latin typeface="Arial"/>
                <a:ea typeface="Arial"/>
                <a:cs typeface="Arial"/>
                <a:sym typeface="Arial"/>
              </a:defRPr>
            </a:pPr>
            <a:r>
              <a:rPr sz="3600" dirty="0"/>
              <a:t>•	Preventing TOCTTOU</a:t>
            </a:r>
          </a:p>
          <a:p>
            <a:pPr marL="867030" indent="-867030" defTabSz="433515">
              <a:lnSpc>
                <a:spcPct val="120000"/>
              </a:lnSpc>
              <a:spcBef>
                <a:spcPts val="2000"/>
              </a:spcBef>
              <a:tabLst>
                <a:tab pos="558828" algn="l"/>
                <a:tab pos="863643" algn="l"/>
              </a:tabLst>
              <a:defRPr sz="2700">
                <a:solidFill>
                  <a:srgbClr val="000000"/>
                </a:solidFill>
                <a:latin typeface="Arial"/>
                <a:ea typeface="Arial"/>
                <a:cs typeface="Arial"/>
                <a:sym typeface="Arial"/>
              </a:defRPr>
            </a:pPr>
            <a:r>
              <a:rPr sz="3600" dirty="0"/>
              <a:t>	</a:t>
            </a:r>
            <a:r>
              <a:rPr sz="3600" dirty="0">
                <a:solidFill>
                  <a:srgbClr val="53585F"/>
                </a:solidFill>
              </a:rPr>
              <a:t>◦	Accesses to packet bytes done via accessor functions </a:t>
            </a:r>
            <a:br>
              <a:rPr sz="3600" dirty="0">
                <a:solidFill>
                  <a:srgbClr val="53585F"/>
                </a:solidFill>
              </a:rPr>
            </a:br>
            <a:r>
              <a:rPr sz="3600" dirty="0">
                <a:solidFill>
                  <a:srgbClr val="53585F"/>
                </a:solidFill>
              </a:rPr>
              <a:t>(e.g., </a:t>
            </a:r>
            <a:r>
              <a:rPr sz="3600" dirty="0" err="1">
                <a:solidFill>
                  <a:srgbClr val="53585F"/>
                </a:solidFill>
              </a:rPr>
              <a:t>skb_seq_read</a:t>
            </a:r>
            <a:r>
              <a:rPr sz="3600" dirty="0">
                <a:solidFill>
                  <a:srgbClr val="53585F"/>
                </a:solidFill>
              </a:rPr>
              <a:t>), as packet data is often not contiguous -- </a:t>
            </a:r>
            <a:br>
              <a:rPr sz="3600" dirty="0">
                <a:solidFill>
                  <a:srgbClr val="53585F"/>
                </a:solidFill>
              </a:rPr>
            </a:br>
            <a:r>
              <a:rPr sz="3600" dirty="0">
                <a:solidFill>
                  <a:srgbClr val="53585F"/>
                </a:solidFill>
              </a:rPr>
              <a:t>we create a copy then. </a:t>
            </a:r>
          </a:p>
        </p:txBody>
      </p:sp>
      <p:sp>
        <p:nvSpPr>
          <p:cNvPr id="861" name="Implementation"/>
          <p:cNvSpPr txBox="1"/>
          <p:nvPr/>
        </p:nvSpPr>
        <p:spPr>
          <a:xfrm>
            <a:off x="3004549" y="-867278"/>
            <a:ext cx="8590497" cy="118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nSpc>
                <a:spcPct val="80000"/>
              </a:lnSpc>
              <a:spcBef>
                <a:spcPts val="0"/>
              </a:spcBef>
              <a:defRPr sz="6500" cap="all">
                <a:solidFill>
                  <a:schemeClr val="accent1"/>
                </a:solidFill>
                <a:latin typeface="+mn-lt"/>
                <a:ea typeface="+mn-ea"/>
                <a:cs typeface="+mn-cs"/>
                <a:sym typeface="DIN Condensed Bold"/>
              </a:defRPr>
            </a:lvl1pPr>
          </a:lstStyle>
          <a:p>
            <a:r>
              <a:rPr sz="8667" dirty="0"/>
              <a:t>Implementation</a:t>
            </a:r>
            <a:endParaRPr sz="8667" b="1" dirty="0">
              <a:latin typeface="Times Roman"/>
              <a:ea typeface="Times Roman"/>
              <a:cs typeface="Times Roman"/>
              <a:sym typeface="Times Roman"/>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6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6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6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6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6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86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86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860">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860">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860">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86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1"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Gains"/>
          <p:cNvSpPr txBox="1"/>
          <p:nvPr/>
        </p:nvSpPr>
        <p:spPr>
          <a:xfrm>
            <a:off x="5619323" y="-285930"/>
            <a:ext cx="2955941" cy="118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nSpc>
                <a:spcPct val="80000"/>
              </a:lnSpc>
              <a:spcBef>
                <a:spcPts val="0"/>
              </a:spcBef>
              <a:defRPr sz="6500" cap="all">
                <a:solidFill>
                  <a:schemeClr val="accent1"/>
                </a:solidFill>
                <a:latin typeface="+mn-lt"/>
                <a:ea typeface="+mn-ea"/>
                <a:cs typeface="+mn-cs"/>
                <a:sym typeface="DIN Condensed Bold"/>
              </a:defRPr>
            </a:lvl1pPr>
          </a:lstStyle>
          <a:p>
            <a:r>
              <a:rPr sz="8667"/>
              <a:t>Gains</a:t>
            </a:r>
            <a:endParaRPr sz="8667" b="1">
              <a:latin typeface="Times Roman"/>
              <a:ea typeface="Times Roman"/>
              <a:cs typeface="Times Roman"/>
              <a:sym typeface="Times Roman"/>
            </a:endParaRPr>
          </a:p>
        </p:txBody>
      </p:sp>
      <p:sp>
        <p:nvSpPr>
          <p:cNvPr id="866" name="• Send always benefits…"/>
          <p:cNvSpPr txBox="1"/>
          <p:nvPr/>
        </p:nvSpPr>
        <p:spPr>
          <a:xfrm>
            <a:off x="1243610" y="2257721"/>
            <a:ext cx="11772458" cy="2107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marL="433515" indent="-433515" defTabSz="433515">
              <a:lnSpc>
                <a:spcPct val="120000"/>
              </a:lnSpc>
              <a:spcBef>
                <a:spcPts val="0"/>
              </a:spcBef>
              <a:tabLst>
                <a:tab pos="118539" algn="l"/>
                <a:tab pos="423355" algn="l"/>
              </a:tabLst>
              <a:defRPr sz="2800">
                <a:solidFill>
                  <a:srgbClr val="000000"/>
                </a:solidFill>
                <a:latin typeface="Arial"/>
                <a:ea typeface="Arial"/>
                <a:cs typeface="Arial"/>
                <a:sym typeface="Arial"/>
              </a:defRPr>
            </a:pPr>
            <a:r>
              <a:rPr sz="3734"/>
              <a:t>	•	Send </a:t>
            </a:r>
            <a:r>
              <a:rPr sz="3734" i="1"/>
              <a:t>always</a:t>
            </a:r>
            <a:r>
              <a:rPr sz="3734"/>
              <a:t> benefits</a:t>
            </a:r>
          </a:p>
          <a:p>
            <a:pPr marL="867030" indent="-867030" defTabSz="433515">
              <a:lnSpc>
                <a:spcPct val="120000"/>
              </a:lnSpc>
              <a:spcBef>
                <a:spcPts val="0"/>
              </a:spcBef>
              <a:tabLst>
                <a:tab pos="558828" algn="l"/>
                <a:tab pos="863643" algn="l"/>
              </a:tabLst>
              <a:defRPr sz="2800">
                <a:solidFill>
                  <a:srgbClr val="000000"/>
                </a:solidFill>
                <a:latin typeface="Arial"/>
                <a:ea typeface="Arial"/>
                <a:cs typeface="Arial"/>
                <a:sym typeface="Arial"/>
              </a:defRPr>
            </a:pPr>
            <a:r>
              <a:rPr sz="3734"/>
              <a:t>	◦	Copies data to DAMN buffers when entering</a:t>
            </a:r>
            <a:r>
              <a:rPr sz="3734" b="1"/>
              <a:t> </a:t>
            </a:r>
            <a:r>
              <a:rPr sz="3734"/>
              <a:t>kernel</a:t>
            </a:r>
          </a:p>
          <a:p>
            <a:pPr marL="867030" indent="-867030" defTabSz="433515">
              <a:lnSpc>
                <a:spcPct val="120000"/>
              </a:lnSpc>
              <a:spcBef>
                <a:spcPts val="0"/>
              </a:spcBef>
              <a:tabLst>
                <a:tab pos="558828" algn="l"/>
                <a:tab pos="863643" algn="l"/>
              </a:tabLst>
              <a:defRPr sz="2800">
                <a:solidFill>
                  <a:srgbClr val="000000"/>
                </a:solidFill>
                <a:latin typeface="Arial"/>
                <a:ea typeface="Arial"/>
                <a:cs typeface="Arial"/>
                <a:sym typeface="Arial"/>
              </a:defRPr>
            </a:pPr>
            <a:r>
              <a:rPr sz="3734"/>
              <a:t>	◦	This is the only copy, and no map+unmap</a:t>
            </a:r>
          </a:p>
        </p:txBody>
      </p:sp>
      <p:sp>
        <p:nvSpPr>
          <p:cNvPr id="867" name="• Receive usually benefits (= always, except special cases)…"/>
          <p:cNvSpPr txBox="1"/>
          <p:nvPr/>
        </p:nvSpPr>
        <p:spPr>
          <a:xfrm>
            <a:off x="695198" y="4952607"/>
            <a:ext cx="15087468" cy="4433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marL="433515" indent="-433515" defTabSz="433515">
              <a:lnSpc>
                <a:spcPct val="120000"/>
              </a:lnSpc>
              <a:spcBef>
                <a:spcPts val="0"/>
              </a:spcBef>
              <a:tabLst>
                <a:tab pos="118539" algn="l"/>
                <a:tab pos="423355" algn="l"/>
              </a:tabLst>
              <a:defRPr sz="2800">
                <a:solidFill>
                  <a:srgbClr val="000000"/>
                </a:solidFill>
                <a:latin typeface="Arial"/>
                <a:ea typeface="Arial"/>
                <a:cs typeface="Arial"/>
                <a:sym typeface="Arial"/>
              </a:defRPr>
            </a:pPr>
            <a:r>
              <a:rPr sz="3734"/>
              <a:t>	•	Receive </a:t>
            </a:r>
            <a:r>
              <a:rPr sz="3734" i="1"/>
              <a:t>usually</a:t>
            </a:r>
            <a:r>
              <a:rPr sz="3734"/>
              <a:t> benefits (= always, except special cases)</a:t>
            </a:r>
          </a:p>
          <a:p>
            <a:pPr marL="433515" indent="-433515" defTabSz="433515">
              <a:lnSpc>
                <a:spcPct val="120000"/>
              </a:lnSpc>
              <a:spcBef>
                <a:spcPts val="0"/>
              </a:spcBef>
              <a:tabLst>
                <a:tab pos="118539" algn="l"/>
                <a:tab pos="423355" algn="l"/>
              </a:tabLst>
              <a:defRPr sz="2800">
                <a:solidFill>
                  <a:srgbClr val="000000"/>
                </a:solidFill>
                <a:latin typeface="Arial"/>
                <a:ea typeface="Arial"/>
                <a:cs typeface="Arial"/>
                <a:sym typeface="Arial"/>
              </a:defRPr>
            </a:pPr>
            <a:endParaRPr sz="3734"/>
          </a:p>
          <a:p>
            <a:pPr marL="867030" indent="-867030" defTabSz="433515">
              <a:lnSpc>
                <a:spcPct val="120000"/>
              </a:lnSpc>
              <a:spcBef>
                <a:spcPts val="0"/>
              </a:spcBef>
              <a:tabLst>
                <a:tab pos="558828" algn="l"/>
                <a:tab pos="863643" algn="l"/>
              </a:tabLst>
              <a:defRPr sz="2800">
                <a:solidFill>
                  <a:srgbClr val="000000"/>
                </a:solidFill>
                <a:latin typeface="Arial"/>
                <a:ea typeface="Arial"/>
                <a:cs typeface="Arial"/>
                <a:sym typeface="Arial"/>
              </a:defRPr>
            </a:pPr>
            <a:r>
              <a:rPr sz="3734"/>
              <a:t>	◦	Header -- typically copied in any case upon receive</a:t>
            </a:r>
          </a:p>
          <a:p>
            <a:pPr marL="867030" indent="-867030" defTabSz="433515">
              <a:lnSpc>
                <a:spcPct val="120000"/>
              </a:lnSpc>
              <a:spcBef>
                <a:spcPts val="0"/>
              </a:spcBef>
              <a:tabLst>
                <a:tab pos="558828" algn="l"/>
                <a:tab pos="863643" algn="l"/>
              </a:tabLst>
              <a:defRPr sz="2800">
                <a:solidFill>
                  <a:srgbClr val="000000"/>
                </a:solidFill>
                <a:latin typeface="Arial"/>
                <a:ea typeface="Arial"/>
                <a:cs typeface="Arial"/>
                <a:sym typeface="Arial"/>
              </a:defRPr>
            </a:pPr>
            <a:endParaRPr sz="3734"/>
          </a:p>
          <a:p>
            <a:pPr marL="867030" indent="-867030" defTabSz="433515">
              <a:lnSpc>
                <a:spcPct val="120000"/>
              </a:lnSpc>
              <a:spcBef>
                <a:spcPts val="0"/>
              </a:spcBef>
              <a:tabLst>
                <a:tab pos="558828" algn="l"/>
                <a:tab pos="863643" algn="l"/>
              </a:tabLst>
              <a:defRPr sz="2800">
                <a:solidFill>
                  <a:srgbClr val="000000"/>
                </a:solidFill>
                <a:latin typeface="Arial"/>
                <a:ea typeface="Arial"/>
                <a:cs typeface="Arial"/>
                <a:sym typeface="Arial"/>
              </a:defRPr>
            </a:pPr>
            <a:r>
              <a:rPr sz="3734"/>
              <a:t>	◦	Payload -- copied as late as possible, typically when leaving kernel</a:t>
            </a:r>
          </a:p>
          <a:p>
            <a:pPr marL="1300545" indent="-1300545" defTabSz="433515">
              <a:lnSpc>
                <a:spcPct val="120000"/>
              </a:lnSpc>
              <a:spcBef>
                <a:spcPts val="2000"/>
              </a:spcBef>
              <a:tabLst>
                <a:tab pos="999117" algn="l"/>
                <a:tab pos="1286998" algn="l"/>
              </a:tabLst>
              <a:defRPr sz="2800">
                <a:solidFill>
                  <a:srgbClr val="000000"/>
                </a:solidFill>
                <a:latin typeface="Arial"/>
                <a:ea typeface="Arial"/>
                <a:cs typeface="Arial"/>
                <a:sym typeface="Arial"/>
              </a:defRPr>
            </a:pPr>
            <a:r>
              <a:rPr sz="3734"/>
              <a:t>	▪	Otherwise, another copy of accessed bytes is required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 grpId="1" animBg="1" advAuto="0"/>
      <p:bldP spid="867" grpId="2"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Text"/>
          <p:cNvSpPr txBox="1">
            <a:spLocks noGrp="1"/>
          </p:cNvSpPr>
          <p:nvPr>
            <p:ph type="body" idx="21"/>
          </p:nvPr>
        </p:nvSpPr>
        <p:spPr>
          <a:prstGeom prst="rect">
            <a:avLst/>
          </a:prstGeom>
        </p:spPr>
        <p:txBody>
          <a:bodyPr/>
          <a:lstStyle/>
          <a:p>
            <a:r>
              <a:t>Text</a:t>
            </a:r>
          </a:p>
        </p:txBody>
      </p:sp>
      <p:sp>
        <p:nvSpPr>
          <p:cNvPr id="872" name="Talk outline"/>
          <p:cNvSpPr txBox="1">
            <a:spLocks noGrp="1"/>
          </p:cNvSpPr>
          <p:nvPr>
            <p:ph type="title"/>
          </p:nvPr>
        </p:nvSpPr>
        <p:spPr>
          <a:prstGeom prst="rect">
            <a:avLst/>
          </a:prstGeom>
        </p:spPr>
        <p:txBody>
          <a:bodyPr/>
          <a:lstStyle>
            <a:lvl1pPr defTabSz="467359">
              <a:spcBef>
                <a:spcPts val="2200"/>
              </a:spcBef>
              <a:defRPr sz="4800"/>
            </a:lvl1pPr>
          </a:lstStyle>
          <a:p>
            <a:r>
              <a:t>Talk outline</a:t>
            </a:r>
          </a:p>
        </p:txBody>
      </p:sp>
      <p:sp>
        <p:nvSpPr>
          <p:cNvPr id="873" name="Copy protection…"/>
          <p:cNvSpPr txBox="1">
            <a:spLocks noGrp="1"/>
          </p:cNvSpPr>
          <p:nvPr>
            <p:ph type="body" idx="1"/>
          </p:nvPr>
        </p:nvSpPr>
        <p:spPr>
          <a:prstGeom prst="rect">
            <a:avLst/>
          </a:prstGeom>
        </p:spPr>
        <p:txBody>
          <a:bodyPr/>
          <a:lstStyle/>
          <a:p>
            <a:r>
              <a:t>Copy protection</a:t>
            </a:r>
          </a:p>
          <a:p>
            <a:r>
              <a:t>DAMN: DMA aware malloc for networking</a:t>
            </a:r>
          </a:p>
          <a:p>
            <a:pPr>
              <a:defRPr b="1">
                <a:latin typeface="Avenir Next Regular"/>
                <a:ea typeface="Avenir Next Regular"/>
                <a:cs typeface="Avenir Next Regular"/>
                <a:sym typeface="Avenir Next Regular"/>
              </a:defRPr>
            </a:pPr>
            <a:r>
              <a:t>Performance Evaluation</a:t>
            </a:r>
          </a:p>
        </p:txBody>
      </p:sp>
      <p:sp>
        <p:nvSpPr>
          <p:cNvPr id="874" name="Slide Number"/>
          <p:cNvSpPr txBox="1">
            <a:spLocks noGrp="1"/>
          </p:cNvSpPr>
          <p:nvPr>
            <p:ph type="sldNum" sz="quarter" idx="2"/>
          </p:nvPr>
        </p:nvSpPr>
        <p:spPr>
          <a:xfrm>
            <a:off x="16689214" y="-1050047"/>
            <a:ext cx="102657" cy="5064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ingle core performance"/>
          <p:cNvSpPr txBox="1">
            <a:spLocks noGrp="1"/>
          </p:cNvSpPr>
          <p:nvPr>
            <p:ph type="title" idx="4294967295"/>
          </p:nvPr>
        </p:nvSpPr>
        <p:spPr>
          <a:xfrm>
            <a:off x="2777257" y="-1197071"/>
            <a:ext cx="11785749" cy="2159067"/>
          </a:xfrm>
          <a:prstGeom prst="rect">
            <a:avLst/>
          </a:prstGeom>
        </p:spPr>
        <p:txBody>
          <a:bodyPr lIns="50802" tIns="50802" rIns="50802" bIns="50802" anchor="ctr">
            <a:normAutofit/>
          </a:bodyPr>
          <a:lstStyle>
            <a:lvl1pPr defTabSz="262889">
              <a:spcBef>
                <a:spcPts val="0"/>
              </a:spcBef>
              <a:defRPr sz="7650"/>
            </a:lvl1pPr>
          </a:lstStyle>
          <a:p>
            <a:r>
              <a:t>Single core performance</a:t>
            </a:r>
          </a:p>
        </p:txBody>
      </p:sp>
      <p:graphicFrame>
        <p:nvGraphicFramePr>
          <p:cNvPr id="879" name="2D Column Chart"/>
          <p:cNvGraphicFramePr/>
          <p:nvPr/>
        </p:nvGraphicFramePr>
        <p:xfrm>
          <a:off x="197338" y="1113266"/>
          <a:ext cx="16476391" cy="8376472"/>
        </p:xfrm>
        <a:graphic>
          <a:graphicData uri="http://schemas.openxmlformats.org/drawingml/2006/chart">
            <c:chart xmlns:c="http://schemas.openxmlformats.org/drawingml/2006/chart" xmlns:r="http://schemas.openxmlformats.org/officeDocument/2006/relationships" r:id="rId3"/>
          </a:graphicData>
        </a:graphic>
      </p:graphicFrame>
      <p:grpSp>
        <p:nvGrpSpPr>
          <p:cNvPr id="888" name="Group"/>
          <p:cNvGrpSpPr/>
          <p:nvPr/>
        </p:nvGrpSpPr>
        <p:grpSpPr>
          <a:xfrm>
            <a:off x="2158332" y="3393075"/>
            <a:ext cx="14180694" cy="2919333"/>
            <a:chOff x="-19050" y="0"/>
            <a:chExt cx="10635196" cy="2189431"/>
          </a:xfrm>
        </p:grpSpPr>
        <p:grpSp>
          <p:nvGrpSpPr>
            <p:cNvPr id="883" name="Group"/>
            <p:cNvGrpSpPr/>
            <p:nvPr/>
          </p:nvGrpSpPr>
          <p:grpSpPr>
            <a:xfrm>
              <a:off x="-19051" y="0"/>
              <a:ext cx="5111308" cy="1125859"/>
              <a:chOff x="-19050" y="0"/>
              <a:chExt cx="5111307" cy="1125858"/>
            </a:xfrm>
          </p:grpSpPr>
          <p:pic>
            <p:nvPicPr>
              <p:cNvPr id="880" name="Line Line" descr="Line Line"/>
              <p:cNvPicPr>
                <a:picLocks/>
              </p:cNvPicPr>
              <p:nvPr/>
            </p:nvPicPr>
            <p:blipFill>
              <a:blip r:embed="rId4"/>
              <a:stretch>
                <a:fillRect/>
              </a:stretch>
            </p:blipFill>
            <p:spPr>
              <a:xfrm>
                <a:off x="-19050" y="843087"/>
                <a:ext cx="5063177" cy="38101"/>
              </a:xfrm>
              <a:prstGeom prst="rect">
                <a:avLst/>
              </a:prstGeom>
              <a:effectLst/>
            </p:spPr>
          </p:pic>
          <p:sp>
            <p:nvSpPr>
              <p:cNvPr id="882" name="59%"/>
              <p:cNvSpPr txBox="1"/>
              <p:nvPr/>
            </p:nvSpPr>
            <p:spPr>
              <a:xfrm>
                <a:off x="3317745" y="0"/>
                <a:ext cx="1774513" cy="1125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lvl1pPr algn="ctr">
                  <a:spcBef>
                    <a:spcPts val="0"/>
                  </a:spcBef>
                  <a:defRPr sz="3800" i="1">
                    <a:solidFill>
                      <a:srgbClr val="C82506"/>
                    </a:solidFill>
                    <a:latin typeface="Helvetica"/>
                    <a:ea typeface="Helvetica"/>
                    <a:cs typeface="Helvetica"/>
                    <a:sym typeface="Helvetica"/>
                  </a:defRPr>
                </a:lvl1pPr>
              </a:lstStyle>
              <a:p>
                <a:r>
                  <a:rPr sz="5067"/>
                  <a:t>59%</a:t>
                </a:r>
              </a:p>
            </p:txBody>
          </p:sp>
        </p:grpSp>
        <p:grpSp>
          <p:nvGrpSpPr>
            <p:cNvPr id="887" name="Group"/>
            <p:cNvGrpSpPr/>
            <p:nvPr/>
          </p:nvGrpSpPr>
          <p:grpSpPr>
            <a:xfrm>
              <a:off x="5504839" y="1063573"/>
              <a:ext cx="5111308" cy="1125859"/>
              <a:chOff x="-19050" y="0"/>
              <a:chExt cx="5111307" cy="1125858"/>
            </a:xfrm>
          </p:grpSpPr>
          <p:pic>
            <p:nvPicPr>
              <p:cNvPr id="884" name="Line Line" descr="Line Line"/>
              <p:cNvPicPr>
                <a:picLocks/>
              </p:cNvPicPr>
              <p:nvPr/>
            </p:nvPicPr>
            <p:blipFill>
              <a:blip r:embed="rId4"/>
              <a:stretch>
                <a:fillRect/>
              </a:stretch>
            </p:blipFill>
            <p:spPr>
              <a:xfrm>
                <a:off x="-19050" y="843087"/>
                <a:ext cx="5063177" cy="38101"/>
              </a:xfrm>
              <a:prstGeom prst="rect">
                <a:avLst/>
              </a:prstGeom>
              <a:effectLst/>
            </p:spPr>
          </p:pic>
          <p:sp>
            <p:nvSpPr>
              <p:cNvPr id="886" name="38%"/>
              <p:cNvSpPr txBox="1"/>
              <p:nvPr/>
            </p:nvSpPr>
            <p:spPr>
              <a:xfrm>
                <a:off x="3317745" y="0"/>
                <a:ext cx="1774513" cy="1125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lvl1pPr algn="ctr">
                  <a:spcBef>
                    <a:spcPts val="0"/>
                  </a:spcBef>
                  <a:defRPr sz="3800" i="1">
                    <a:solidFill>
                      <a:srgbClr val="C82506"/>
                    </a:solidFill>
                    <a:latin typeface="Helvetica"/>
                    <a:ea typeface="Helvetica"/>
                    <a:cs typeface="Helvetica"/>
                    <a:sym typeface="Helvetica"/>
                  </a:defRPr>
                </a:lvl1pPr>
              </a:lstStyle>
              <a:p>
                <a:r>
                  <a:rPr sz="5067"/>
                  <a:t>38%</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879">
                                            <p:graphicEl>
                                              <a:chart seriesIdx="-4" categoryIdx="0" bldStep="category"/>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879">
                                            <p:graphicEl>
                                              <a:chart seriesIdx="-4" categoryIdx="1"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2" nodeType="clickEffect">
                                  <p:stCondLst>
                                    <p:cond delay="0"/>
                                  </p:stCondLst>
                                  <p:iterate>
                                    <p:tmAbs val="0"/>
                                  </p:iterate>
                                  <p:childTnLst>
                                    <p:set>
                                      <p:cBhvr>
                                        <p:cTn id="14" fill="hold"/>
                                        <p:tgtEl>
                                          <p:spTgt spid="888"/>
                                        </p:tgtEl>
                                        <p:attrNameLst>
                                          <p:attrName>style.visibility</p:attrName>
                                        </p:attrNameLst>
                                      </p:cBhvr>
                                      <p:to>
                                        <p:strVal val="visible"/>
                                      </p:to>
                                    </p:set>
                                    <p:animEffect transition="in" filter="wipe(left)">
                                      <p:cBhvr>
                                        <p:cTn id="15" dur="300"/>
                                        <p:tgtEl>
                                          <p:spTgt spid="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79" grpId="1">
        <p:bldSub>
          <a:bldChart bld="category"/>
        </p:bldSub>
      </p:bldGraphic>
      <p:bldP spid="888" grpId="2"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2" name="2D Column Chart"/>
          <p:cNvGraphicFramePr/>
          <p:nvPr/>
        </p:nvGraphicFramePr>
        <p:xfrm>
          <a:off x="153596" y="1611914"/>
          <a:ext cx="8104254" cy="99000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93" name="2D Column Chart"/>
          <p:cNvGraphicFramePr/>
          <p:nvPr/>
        </p:nvGraphicFramePr>
        <p:xfrm>
          <a:off x="8581658" y="1613895"/>
          <a:ext cx="8347840" cy="9896126"/>
        </p:xfrm>
        <a:graphic>
          <a:graphicData uri="http://schemas.openxmlformats.org/drawingml/2006/chart">
            <c:chart xmlns:c="http://schemas.openxmlformats.org/drawingml/2006/chart" xmlns:r="http://schemas.openxmlformats.org/officeDocument/2006/relationships" r:id="rId4"/>
          </a:graphicData>
        </a:graphic>
      </p:graphicFrame>
      <p:sp>
        <p:nvSpPr>
          <p:cNvPr id="894" name="multicore performance (transmit)"/>
          <p:cNvSpPr txBox="1">
            <a:spLocks noGrp="1"/>
          </p:cNvSpPr>
          <p:nvPr>
            <p:ph type="title" idx="4294967295"/>
          </p:nvPr>
        </p:nvSpPr>
        <p:spPr>
          <a:xfrm>
            <a:off x="1185494" y="-799263"/>
            <a:ext cx="14969275" cy="2159067"/>
          </a:xfrm>
          <a:prstGeom prst="rect">
            <a:avLst/>
          </a:prstGeom>
        </p:spPr>
        <p:txBody>
          <a:bodyPr lIns="50802" tIns="50802" rIns="50802" bIns="50802" anchor="ctr">
            <a:normAutofit/>
          </a:bodyPr>
          <a:lstStyle>
            <a:lvl1pPr defTabSz="251206">
              <a:spcBef>
                <a:spcPts val="0"/>
              </a:spcBef>
              <a:defRPr sz="7310"/>
            </a:lvl1pPr>
          </a:lstStyle>
          <a:p>
            <a:r>
              <a:t>multicore performance (transmit)</a:t>
            </a:r>
          </a:p>
        </p:txBody>
      </p:sp>
      <p:grpSp>
        <p:nvGrpSpPr>
          <p:cNvPr id="898" name="Group"/>
          <p:cNvGrpSpPr/>
          <p:nvPr/>
        </p:nvGrpSpPr>
        <p:grpSpPr>
          <a:xfrm>
            <a:off x="14762569" y="2827464"/>
            <a:ext cx="1464898" cy="2432448"/>
            <a:chOff x="-122045" y="-25399"/>
            <a:chExt cx="1098639" cy="1824278"/>
          </a:xfrm>
        </p:grpSpPr>
        <p:pic>
          <p:nvPicPr>
            <p:cNvPr id="895" name="Line Line" descr="Line Line"/>
            <p:cNvPicPr>
              <a:picLocks/>
            </p:cNvPicPr>
            <p:nvPr/>
          </p:nvPicPr>
          <p:blipFill>
            <a:blip r:embed="rId5"/>
            <a:stretch>
              <a:fillRect/>
            </a:stretch>
          </p:blipFill>
          <p:spPr>
            <a:xfrm rot="16200000">
              <a:off x="-905789" y="758343"/>
              <a:ext cx="1824279" cy="256793"/>
            </a:xfrm>
            <a:prstGeom prst="rect">
              <a:avLst/>
            </a:prstGeom>
            <a:effectLst/>
          </p:spPr>
        </p:pic>
        <p:sp>
          <p:nvSpPr>
            <p:cNvPr id="897" name="80%"/>
            <p:cNvSpPr txBox="1"/>
            <p:nvPr/>
          </p:nvSpPr>
          <p:spPr>
            <a:xfrm>
              <a:off x="4620" y="572924"/>
              <a:ext cx="971974" cy="11297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2" tIns="50802" rIns="50802" bIns="50802" numCol="1" anchor="ctr">
              <a:noAutofit/>
            </a:bodyPr>
            <a:lstStyle>
              <a:lvl1pPr algn="ctr">
                <a:spcBef>
                  <a:spcPts val="0"/>
                </a:spcBef>
                <a:defRPr sz="3400">
                  <a:solidFill>
                    <a:srgbClr val="000000"/>
                  </a:solidFill>
                  <a:latin typeface="Helvetica Light"/>
                  <a:ea typeface="Helvetica Light"/>
                  <a:cs typeface="Helvetica Light"/>
                  <a:sym typeface="Helvetica Light"/>
                </a:defRPr>
              </a:lvl1pPr>
            </a:lstStyle>
            <a:p>
              <a:r>
                <a:rPr sz="4534"/>
                <a:t>80%</a:t>
              </a:r>
            </a:p>
          </p:txBody>
        </p:sp>
      </p:grpSp>
      <p:sp>
        <p:nvSpPr>
          <p:cNvPr id="899" name="+2.5 cores"/>
          <p:cNvSpPr txBox="1"/>
          <p:nvPr/>
        </p:nvSpPr>
        <p:spPr>
          <a:xfrm>
            <a:off x="10708356" y="2649484"/>
            <a:ext cx="3880875" cy="1087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4800">
                <a:solidFill>
                  <a:srgbClr val="EC5D57"/>
                </a:solidFill>
                <a:latin typeface="Helvetica Light"/>
                <a:ea typeface="Helvetica Light"/>
                <a:cs typeface="Helvetica Light"/>
                <a:sym typeface="Helvetica Light"/>
              </a:defRPr>
            </a:lvl1pPr>
          </a:lstStyle>
          <a:p>
            <a:r>
              <a:rPr sz="6400"/>
              <a:t>+2.5 cores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3" nodeType="clickEffect">
                                  <p:stCondLst>
                                    <p:cond delay="0"/>
                                  </p:stCondLst>
                                  <p:iterate>
                                    <p:tmAbs val="0"/>
                                  </p:iterate>
                                  <p:childTnLst>
                                    <p:set>
                                      <p:cBhvr>
                                        <p:cTn id="6" fill="hold"/>
                                        <p:tgtEl>
                                          <p:spTgt spid="898"/>
                                        </p:tgtEl>
                                        <p:attrNameLst>
                                          <p:attrName>style.visibility</p:attrName>
                                        </p:attrNameLst>
                                      </p:cBhvr>
                                      <p:to>
                                        <p:strVal val="visible"/>
                                      </p:to>
                                    </p:set>
                                    <p:animEffect transition="in" filter="wipe(down)">
                                      <p:cBhvr>
                                        <p:cTn id="7" dur="500"/>
                                        <p:tgtEl>
                                          <p:spTgt spid="8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4" nodeType="clickEffect">
                                  <p:stCondLst>
                                    <p:cond delay="0"/>
                                  </p:stCondLst>
                                  <p:iterate>
                                    <p:tmAbs val="0"/>
                                  </p:iterate>
                                  <p:childTnLst>
                                    <p:set>
                                      <p:cBhvr>
                                        <p:cTn id="11" fill="hold"/>
                                        <p:tgtEl>
                                          <p:spTgt spid="899"/>
                                        </p:tgtEl>
                                        <p:attrNameLst>
                                          <p:attrName>style.visibility</p:attrName>
                                        </p:attrNameLst>
                                      </p:cBhvr>
                                      <p:to>
                                        <p:strVal val="visible"/>
                                      </p:to>
                                    </p:set>
                                    <p:animEffect transition="in" filter="wipe(left)">
                                      <p:cBhvr>
                                        <p:cTn id="12" dur="500"/>
                                        <p:tgtEl>
                                          <p:spTgt spid="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3" animBg="1" advAuto="0"/>
      <p:bldP spid="899" grpId="4"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oncurrently with Graph 500"/>
          <p:cNvSpPr txBox="1">
            <a:spLocks noGrp="1"/>
          </p:cNvSpPr>
          <p:nvPr>
            <p:ph type="title" idx="4294967295"/>
          </p:nvPr>
        </p:nvSpPr>
        <p:spPr>
          <a:xfrm>
            <a:off x="1450816" y="-833987"/>
            <a:ext cx="14438630" cy="2159067"/>
          </a:xfrm>
          <a:prstGeom prst="rect">
            <a:avLst/>
          </a:prstGeom>
        </p:spPr>
        <p:txBody>
          <a:bodyPr lIns="50802" tIns="50802" rIns="50802" bIns="50802" anchor="ctr">
            <a:normAutofit/>
          </a:bodyPr>
          <a:lstStyle>
            <a:lvl1pPr defTabSz="286258">
              <a:spcBef>
                <a:spcPts val="0"/>
              </a:spcBef>
              <a:defRPr sz="8330"/>
            </a:lvl1pPr>
          </a:lstStyle>
          <a:p>
            <a:r>
              <a:t>Concurrently with Graph 500</a:t>
            </a:r>
          </a:p>
        </p:txBody>
      </p:sp>
      <p:graphicFrame>
        <p:nvGraphicFramePr>
          <p:cNvPr id="904" name="Graph 500"/>
          <p:cNvGraphicFramePr/>
          <p:nvPr/>
        </p:nvGraphicFramePr>
        <p:xfrm>
          <a:off x="303209" y="1643184"/>
          <a:ext cx="17387295" cy="9381288"/>
        </p:xfrm>
        <a:graphic>
          <a:graphicData uri="http://schemas.openxmlformats.org/drawingml/2006/chart">
            <c:chart xmlns:c="http://schemas.openxmlformats.org/drawingml/2006/chart" xmlns:r="http://schemas.openxmlformats.org/officeDocument/2006/relationships" r:id="rId3"/>
          </a:graphicData>
        </a:graphic>
      </p:graphicFrame>
      <p:pic>
        <p:nvPicPr>
          <p:cNvPr id="905" name="Line Line" descr="Line Line"/>
          <p:cNvPicPr>
            <a:picLocks/>
          </p:cNvPicPr>
          <p:nvPr/>
        </p:nvPicPr>
        <p:blipFill>
          <a:blip r:embed="rId4"/>
          <a:stretch>
            <a:fillRect/>
          </a:stretch>
        </p:blipFill>
        <p:spPr>
          <a:xfrm rot="16200000">
            <a:off x="7581152" y="5050317"/>
            <a:ext cx="1222679" cy="342401"/>
          </a:xfrm>
          <a:prstGeom prst="rect">
            <a:avLst/>
          </a:prstGeom>
        </p:spPr>
      </p:pic>
      <p:sp>
        <p:nvSpPr>
          <p:cNvPr id="907" name="151%"/>
          <p:cNvSpPr txBox="1"/>
          <p:nvPr/>
        </p:nvSpPr>
        <p:spPr>
          <a:xfrm>
            <a:off x="8211264" y="4688919"/>
            <a:ext cx="2214158" cy="814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2" tIns="50802" rIns="50802" bIns="50802" anchor="ctr"/>
          <a:lstStyle>
            <a:lvl1pPr algn="ctr">
              <a:spcBef>
                <a:spcPts val="0"/>
              </a:spcBef>
              <a:defRPr sz="3400">
                <a:solidFill>
                  <a:srgbClr val="000000"/>
                </a:solidFill>
                <a:latin typeface="Helvetica Light"/>
                <a:ea typeface="Helvetica Light"/>
                <a:cs typeface="Helvetica Light"/>
                <a:sym typeface="Helvetica Light"/>
              </a:defRPr>
            </a:lvl1pPr>
          </a:lstStyle>
          <a:p>
            <a:r>
              <a:rPr sz="4534"/>
              <a:t>151%</a:t>
            </a:r>
          </a:p>
        </p:txBody>
      </p:sp>
      <p:sp>
        <p:nvSpPr>
          <p:cNvPr id="908" name="Rectangle"/>
          <p:cNvSpPr/>
          <p:nvPr/>
        </p:nvSpPr>
        <p:spPr>
          <a:xfrm>
            <a:off x="10244140" y="2609356"/>
            <a:ext cx="2829192" cy="5871979"/>
          </a:xfrm>
          <a:prstGeom prst="rect">
            <a:avLst/>
          </a:prstGeom>
          <a:solidFill>
            <a:srgbClr val="FFFFFF"/>
          </a:solidFill>
          <a:ln w="12700">
            <a:miter lim="400000"/>
          </a:ln>
        </p:spPr>
        <p:txBody>
          <a:bodyPr lIns="50802" tIns="50802" rIns="50802" bIns="50802" anchor="ctr"/>
          <a:lstStyle/>
          <a:p>
            <a:pPr algn="ctr">
              <a:spcBef>
                <a:spcPts val="0"/>
              </a:spcBef>
              <a:defRPr sz="2200">
                <a:solidFill>
                  <a:srgbClr val="FFFFFF"/>
                </a:solidFill>
                <a:latin typeface="Helvetica Light"/>
                <a:ea typeface="Helvetica Light"/>
                <a:cs typeface="Helvetica Light"/>
                <a:sym typeface="Helvetica Light"/>
              </a:defRPr>
            </a:pPr>
            <a:endParaRPr sz="2933"/>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xit" presetSubtype="8" fill="hold" grpId="1" nodeType="clickEffect">
                                  <p:stCondLst>
                                    <p:cond delay="0"/>
                                  </p:stCondLst>
                                  <p:iterate>
                                    <p:tmAbs val="0"/>
                                  </p:iterate>
                                  <p:childTnLst>
                                    <p:animEffect transition="out" filter="wipe(left)">
                                      <p:cBhvr>
                                        <p:cTn id="6" dur="499" fill="hold"/>
                                        <p:tgtEl>
                                          <p:spTgt spid="908"/>
                                        </p:tgtEl>
                                      </p:cBhvr>
                                    </p:animEffect>
                                    <p:set>
                                      <p:cBhvr>
                                        <p:cTn id="7" fill="hold">
                                          <p:stCondLst>
                                            <p:cond delay="498"/>
                                          </p:stCondLst>
                                        </p:cTn>
                                        <p:tgtEl>
                                          <p:spTgt spid="9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 grpId="1"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Limitations"/>
          <p:cNvSpPr txBox="1">
            <a:spLocks noGrp="1"/>
          </p:cNvSpPr>
          <p:nvPr>
            <p:ph type="title"/>
          </p:nvPr>
        </p:nvSpPr>
        <p:spPr>
          <a:xfrm>
            <a:off x="1715504" y="4084"/>
            <a:ext cx="13896555" cy="2159067"/>
          </a:xfrm>
          <a:prstGeom prst="rect">
            <a:avLst/>
          </a:prstGeom>
        </p:spPr>
        <p:txBody>
          <a:bodyPr/>
          <a:lstStyle>
            <a:lvl1pPr algn="l">
              <a:lnSpc>
                <a:spcPct val="80000"/>
              </a:lnSpc>
              <a:defRPr sz="7000" cap="all">
                <a:solidFill>
                  <a:schemeClr val="accent1"/>
                </a:solidFill>
                <a:latin typeface="+mn-lt"/>
                <a:ea typeface="+mn-ea"/>
                <a:cs typeface="+mn-cs"/>
                <a:sym typeface="DIN Condensed Bold"/>
              </a:defRPr>
            </a:lvl1pPr>
          </a:lstStyle>
          <a:p>
            <a:r>
              <a:t>Limitations</a:t>
            </a:r>
          </a:p>
        </p:txBody>
      </p:sp>
      <p:sp>
        <p:nvSpPr>
          <p:cNvPr id="913" name="Zero copy…"/>
          <p:cNvSpPr txBox="1">
            <a:spLocks noGrp="1"/>
          </p:cNvSpPr>
          <p:nvPr>
            <p:ph type="body" idx="1"/>
          </p:nvPr>
        </p:nvSpPr>
        <p:spPr>
          <a:xfrm>
            <a:off x="1163031" y="2603431"/>
            <a:ext cx="15014200" cy="6286693"/>
          </a:xfrm>
          <a:prstGeom prst="rect">
            <a:avLst/>
          </a:prstGeom>
        </p:spPr>
        <p:txBody>
          <a:bodyPr/>
          <a:lstStyle/>
          <a:p>
            <a:pPr>
              <a:spcBef>
                <a:spcPts val="3734"/>
              </a:spcBef>
              <a:defRPr>
                <a:solidFill>
                  <a:srgbClr val="838787"/>
                </a:solidFill>
                <a:latin typeface="Avenir Next Medium"/>
                <a:ea typeface="Avenir Next Medium"/>
                <a:cs typeface="Avenir Next Medium"/>
                <a:sym typeface="Avenir Next Medium"/>
              </a:defRPr>
            </a:pPr>
            <a:r>
              <a:t>Zero copy</a:t>
            </a:r>
          </a:p>
          <a:p>
            <a:pPr>
              <a:spcBef>
                <a:spcPts val="3734"/>
              </a:spcBef>
              <a:defRPr>
                <a:solidFill>
                  <a:srgbClr val="838787"/>
                </a:solidFill>
                <a:latin typeface="Avenir Next Medium"/>
                <a:ea typeface="Avenir Next Medium"/>
                <a:cs typeface="Avenir Next Medium"/>
                <a:sym typeface="Avenir Next Medium"/>
              </a:defRPr>
            </a:pPr>
            <a:r>
              <a:t>NVMe    </a:t>
            </a:r>
          </a:p>
          <a:p>
            <a:pPr>
              <a:spcBef>
                <a:spcPts val="3734"/>
              </a:spcBef>
              <a:defRPr>
                <a:solidFill>
                  <a:srgbClr val="838787"/>
                </a:solidFill>
                <a:latin typeface="Avenir Next Medium"/>
                <a:ea typeface="Avenir Next Medium"/>
                <a:cs typeface="Avenir Next Medium"/>
                <a:sym typeface="Avenir Next Medium"/>
              </a:defRPr>
            </a:pPr>
            <a:r>
              <a:t>Tunneling &amp; packet forwarding — requires additional development</a:t>
            </a:r>
          </a:p>
          <a:p>
            <a:pPr>
              <a:spcBef>
                <a:spcPts val="3734"/>
              </a:spcBef>
              <a:defRPr>
                <a:solidFill>
                  <a:srgbClr val="838787"/>
                </a:solidFill>
                <a:latin typeface="Avenir Next Medium"/>
                <a:ea typeface="Avenir Next Medium"/>
                <a:cs typeface="Avenir Next Medium"/>
                <a:sym typeface="Avenir Next Medium"/>
              </a:defRPr>
            </a:pPr>
            <a:r>
              <a:t>Multiple device support — requires additional development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Summary"/>
          <p:cNvSpPr txBox="1">
            <a:spLocks noGrp="1"/>
          </p:cNvSpPr>
          <p:nvPr>
            <p:ph type="title"/>
          </p:nvPr>
        </p:nvSpPr>
        <p:spPr>
          <a:xfrm>
            <a:off x="641246" y="-809149"/>
            <a:ext cx="16057770" cy="2159067"/>
          </a:xfrm>
          <a:prstGeom prst="rect">
            <a:avLst/>
          </a:prstGeom>
        </p:spPr>
        <p:txBody>
          <a:bodyPr/>
          <a:lstStyle>
            <a:lvl1pPr algn="l">
              <a:lnSpc>
                <a:spcPct val="80000"/>
              </a:lnSpc>
              <a:defRPr sz="7000" cap="all">
                <a:solidFill>
                  <a:schemeClr val="accent1"/>
                </a:solidFill>
                <a:latin typeface="+mn-lt"/>
                <a:ea typeface="+mn-ea"/>
                <a:cs typeface="+mn-cs"/>
                <a:sym typeface="DIN Condensed Bold"/>
              </a:defRPr>
            </a:lvl1pPr>
          </a:lstStyle>
          <a:p>
            <a:r>
              <a:t>Summary</a:t>
            </a:r>
          </a:p>
        </p:txBody>
      </p:sp>
      <p:sp>
        <p:nvSpPr>
          <p:cNvPr id="918" name="Currently…"/>
          <p:cNvSpPr txBox="1">
            <a:spLocks noGrp="1"/>
          </p:cNvSpPr>
          <p:nvPr>
            <p:ph type="body" idx="1"/>
          </p:nvPr>
        </p:nvSpPr>
        <p:spPr>
          <a:prstGeom prst="rect">
            <a:avLst/>
          </a:prstGeom>
        </p:spPr>
        <p:txBody>
          <a:bodyPr/>
          <a:lstStyle/>
          <a:p>
            <a:pPr marL="385650" indent="-385650" defTabSz="599807">
              <a:spcBef>
                <a:spcPts val="2800"/>
              </a:spcBef>
              <a:defRPr sz="2618">
                <a:solidFill>
                  <a:srgbClr val="838787"/>
                </a:solidFill>
                <a:latin typeface="Avenir Next Medium"/>
                <a:ea typeface="Avenir Next Medium"/>
                <a:cs typeface="Avenir Next Medium"/>
                <a:sym typeface="Avenir Next Medium"/>
              </a:defRPr>
            </a:pPr>
            <a:r>
              <a:t>Currently</a:t>
            </a:r>
          </a:p>
          <a:p>
            <a:pPr marL="2211155" lvl="4" indent="-385650" defTabSz="599807">
              <a:spcBef>
                <a:spcPts val="2800"/>
              </a:spcBef>
              <a:defRPr sz="2618">
                <a:solidFill>
                  <a:srgbClr val="838787"/>
                </a:solidFill>
                <a:latin typeface="Avenir Next Medium"/>
                <a:ea typeface="Avenir Next Medium"/>
                <a:cs typeface="Avenir Next Medium"/>
                <a:sym typeface="Avenir Next Medium"/>
              </a:defRPr>
            </a:pPr>
            <a:r>
              <a:t>Fine grained control over NIC access doesn’t really exist</a:t>
            </a:r>
          </a:p>
          <a:p>
            <a:pPr marL="2211155" lvl="4" indent="-385650" defTabSz="599807">
              <a:spcBef>
                <a:spcPts val="2800"/>
              </a:spcBef>
              <a:defRPr sz="2618">
                <a:solidFill>
                  <a:srgbClr val="838787"/>
                </a:solidFill>
                <a:latin typeface="Avenir Next Medium"/>
                <a:ea typeface="Avenir Next Medium"/>
                <a:cs typeface="Avenir Next Medium"/>
                <a:sym typeface="Avenir Next Medium"/>
              </a:defRPr>
            </a:pPr>
            <a:r>
              <a:t>Trying to do so; hurts performance</a:t>
            </a:r>
            <a:br/>
            <a:r>
              <a:t> </a:t>
            </a:r>
          </a:p>
          <a:p>
            <a:pPr marL="385650" indent="-385650" defTabSz="599807">
              <a:spcBef>
                <a:spcPts val="2800"/>
              </a:spcBef>
              <a:defRPr sz="2618">
                <a:solidFill>
                  <a:srgbClr val="838787"/>
                </a:solidFill>
                <a:latin typeface="Avenir Next Medium"/>
                <a:ea typeface="Avenir Next Medium"/>
                <a:cs typeface="Avenir Next Medium"/>
                <a:sym typeface="Avenir Next Medium"/>
              </a:defRPr>
            </a:pPr>
            <a:r>
              <a:t>Instead</a:t>
            </a:r>
          </a:p>
          <a:p>
            <a:pPr marL="2211155" lvl="4" indent="-385650" defTabSz="599807">
              <a:spcBef>
                <a:spcPts val="2800"/>
              </a:spcBef>
              <a:defRPr sz="2618">
                <a:solidFill>
                  <a:srgbClr val="838787"/>
                </a:solidFill>
                <a:latin typeface="Avenir Next Medium"/>
                <a:ea typeface="Avenir Next Medium"/>
                <a:cs typeface="Avenir Next Medium"/>
                <a:sym typeface="Avenir Next Medium"/>
              </a:defRPr>
            </a:pPr>
            <a:r>
              <a:t>Allow the NIC to read/write any time</a:t>
            </a:r>
          </a:p>
          <a:p>
            <a:pPr marL="2211155" lvl="4" indent="-385650" defTabSz="599807">
              <a:spcBef>
                <a:spcPts val="2800"/>
              </a:spcBef>
              <a:defRPr sz="2618">
                <a:solidFill>
                  <a:srgbClr val="838787"/>
                </a:solidFill>
                <a:latin typeface="Avenir Next Medium"/>
                <a:ea typeface="Avenir Next Medium"/>
                <a:cs typeface="Avenir Next Medium"/>
                <a:sym typeface="Avenir Next Medium"/>
              </a:defRPr>
            </a:pPr>
            <a:r>
              <a:t>But, Control what it can touch </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 name="toctou.png" descr="toctou.png"/>
          <p:cNvPicPr>
            <a:picLocks noChangeAspect="1"/>
          </p:cNvPicPr>
          <p:nvPr/>
        </p:nvPicPr>
        <p:blipFill>
          <a:blip r:embed="rId3"/>
          <a:stretch>
            <a:fillRect/>
          </a:stretch>
        </p:blipFill>
        <p:spPr>
          <a:xfrm>
            <a:off x="928761" y="1307514"/>
            <a:ext cx="14820424" cy="9009187"/>
          </a:xfrm>
          <a:prstGeom prst="rect">
            <a:avLst/>
          </a:prstGeom>
          <a:ln w="12700">
            <a:miter lim="400000"/>
          </a:ln>
        </p:spPr>
      </p:pic>
      <p:sp>
        <p:nvSpPr>
          <p:cNvPr id="923" name="TOCTOU protection"/>
          <p:cNvSpPr txBox="1">
            <a:spLocks noGrp="1"/>
          </p:cNvSpPr>
          <p:nvPr>
            <p:ph type="title" idx="4294967295"/>
          </p:nvPr>
        </p:nvSpPr>
        <p:spPr>
          <a:xfrm>
            <a:off x="4531141" y="-1192256"/>
            <a:ext cx="8277981" cy="2159067"/>
          </a:xfrm>
          <a:prstGeom prst="rect">
            <a:avLst/>
          </a:prstGeom>
        </p:spPr>
        <p:txBody>
          <a:bodyPr lIns="50802" tIns="50802" rIns="50802" bIns="50802" anchor="ctr">
            <a:normAutofit/>
          </a:bodyPr>
          <a:lstStyle>
            <a:lvl1pPr>
              <a:spcBef>
                <a:spcPts val="0"/>
              </a:spcBef>
              <a:defRPr sz="7000"/>
            </a:lvl1pPr>
          </a:lstStyle>
          <a:p>
            <a:r>
              <a:t>TOCTOU protection</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7" name="mem_usage.png" descr="mem_usage.png"/>
          <p:cNvPicPr>
            <a:picLocks noChangeAspect="1"/>
          </p:cNvPicPr>
          <p:nvPr/>
        </p:nvPicPr>
        <p:blipFill>
          <a:blip r:embed="rId3"/>
          <a:stretch>
            <a:fillRect/>
          </a:stretch>
        </p:blipFill>
        <p:spPr>
          <a:xfrm>
            <a:off x="962751" y="1614742"/>
            <a:ext cx="15402061" cy="9753899"/>
          </a:xfrm>
          <a:prstGeom prst="rect">
            <a:avLst/>
          </a:prstGeom>
          <a:ln w="12700">
            <a:miter lim="400000"/>
          </a:ln>
        </p:spPr>
      </p:pic>
      <p:sp>
        <p:nvSpPr>
          <p:cNvPr id="928" name="Memory Usage -  is similar"/>
          <p:cNvSpPr txBox="1">
            <a:spLocks noGrp="1"/>
          </p:cNvSpPr>
          <p:nvPr>
            <p:ph type="title" idx="4294967295"/>
          </p:nvPr>
        </p:nvSpPr>
        <p:spPr>
          <a:xfrm>
            <a:off x="2793031" y="-1100064"/>
            <a:ext cx="11754201" cy="2159067"/>
          </a:xfrm>
          <a:prstGeom prst="rect">
            <a:avLst/>
          </a:prstGeom>
        </p:spPr>
        <p:txBody>
          <a:bodyPr lIns="50802" tIns="50802" rIns="50802" bIns="50802" anchor="ctr">
            <a:normAutofit/>
          </a:bodyPr>
          <a:lstStyle>
            <a:lvl1pPr>
              <a:spcBef>
                <a:spcPts val="0"/>
              </a:spcBef>
              <a:defRPr sz="7000"/>
            </a:lvl1pPr>
          </a:lstStyle>
          <a:p>
            <a:r>
              <a:t>Memory Usage -  is similar</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BACKGROUND"/>
          <p:cNvSpPr txBox="1">
            <a:spLocks noGrp="1"/>
          </p:cNvSpPr>
          <p:nvPr>
            <p:ph type="body" idx="21"/>
          </p:nvPr>
        </p:nvSpPr>
        <p:spPr>
          <a:prstGeom prst="rect">
            <a:avLst/>
          </a:prstGeom>
        </p:spPr>
        <p:txBody>
          <a:bodyPr/>
          <a:lstStyle/>
          <a:p>
            <a:r>
              <a:t>BACKGROUND</a:t>
            </a:r>
          </a:p>
        </p:txBody>
      </p:sp>
      <p:sp>
        <p:nvSpPr>
          <p:cNvPr id="250" name="FinFisher USAGE"/>
          <p:cNvSpPr txBox="1">
            <a:spLocks noGrp="1"/>
          </p:cNvSpPr>
          <p:nvPr>
            <p:ph type="title"/>
          </p:nvPr>
        </p:nvSpPr>
        <p:spPr>
          <a:prstGeom prst="rect">
            <a:avLst/>
          </a:prstGeom>
        </p:spPr>
        <p:txBody>
          <a:bodyPr/>
          <a:lstStyle>
            <a:lvl1pPr defTabSz="467359">
              <a:spcBef>
                <a:spcPts val="2200"/>
              </a:spcBef>
              <a:defRPr sz="4800"/>
            </a:lvl1pPr>
          </a:lstStyle>
          <a:p>
            <a:r>
              <a:t>FinFisher USAGE</a:t>
            </a:r>
          </a:p>
        </p:txBody>
      </p:sp>
      <p:sp>
        <p:nvSpPr>
          <p:cNvPr id="251" name="Plug and Play.…"/>
          <p:cNvSpPr txBox="1">
            <a:spLocks noGrp="1"/>
          </p:cNvSpPr>
          <p:nvPr>
            <p:ph type="body" idx="1"/>
          </p:nvPr>
        </p:nvSpPr>
        <p:spPr>
          <a:prstGeom prst="rect">
            <a:avLst/>
          </a:prstGeom>
        </p:spPr>
        <p:txBody>
          <a:bodyPr/>
          <a:lstStyle/>
          <a:p>
            <a:r>
              <a:t>Plug and Play.</a:t>
            </a:r>
          </a:p>
          <a:p>
            <a:pPr lvl="1"/>
            <a:r>
              <a:t>The Malicious device reads and modifies target memory.</a:t>
            </a:r>
          </a:p>
        </p:txBody>
      </p:sp>
      <p:pic>
        <p:nvPicPr>
          <p:cNvPr id="252" name="fin-usage.png" descr="fin-usage.png"/>
          <p:cNvPicPr>
            <a:picLocks noChangeAspect="1"/>
          </p:cNvPicPr>
          <p:nvPr/>
        </p:nvPicPr>
        <p:blipFill>
          <a:blip r:embed="rId3"/>
          <a:stretch>
            <a:fillRect/>
          </a:stretch>
        </p:blipFill>
        <p:spPr>
          <a:xfrm>
            <a:off x="347144" y="4625366"/>
            <a:ext cx="16645975" cy="5334164"/>
          </a:xfrm>
          <a:prstGeom prst="rect">
            <a:avLst/>
          </a:prstGeom>
          <a:ln w="12700">
            <a:miter lim="400000"/>
          </a:ln>
        </p:spPr>
      </p:pic>
      <p:sp>
        <p:nvSpPr>
          <p:cNvPr id="253" name="Rectangle"/>
          <p:cNvSpPr/>
          <p:nvPr/>
        </p:nvSpPr>
        <p:spPr>
          <a:xfrm>
            <a:off x="2495318" y="5540204"/>
            <a:ext cx="4183334" cy="609620"/>
          </a:xfrm>
          <a:prstGeom prst="rect">
            <a:avLst/>
          </a:prstGeom>
          <a:solidFill>
            <a:schemeClr val="accent4">
              <a:alpha val="57408"/>
            </a:schemeClr>
          </a:solidFill>
          <a:ln w="12700">
            <a:miter lim="400000"/>
          </a:ln>
        </p:spPr>
        <p:txBody>
          <a:bodyPr lIns="67735" tIns="67735" rIns="67735" bIns="67735" anchor="ct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254" name="Rectangle"/>
          <p:cNvSpPr/>
          <p:nvPr/>
        </p:nvSpPr>
        <p:spPr>
          <a:xfrm>
            <a:off x="2495317" y="7098864"/>
            <a:ext cx="2956208" cy="609620"/>
          </a:xfrm>
          <a:prstGeom prst="rect">
            <a:avLst/>
          </a:prstGeom>
          <a:solidFill>
            <a:schemeClr val="accent4">
              <a:alpha val="57408"/>
            </a:schemeClr>
          </a:solidFill>
          <a:ln w="12700">
            <a:miter lim="400000"/>
          </a:ln>
        </p:spPr>
        <p:txBody>
          <a:bodyPr lIns="67735" tIns="67735" rIns="67735" bIns="67735" anchor="ct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255" name="Rectangle"/>
          <p:cNvSpPr/>
          <p:nvPr/>
        </p:nvSpPr>
        <p:spPr>
          <a:xfrm>
            <a:off x="2495318" y="8657525"/>
            <a:ext cx="5193322" cy="609620"/>
          </a:xfrm>
          <a:prstGeom prst="rect">
            <a:avLst/>
          </a:prstGeom>
          <a:solidFill>
            <a:schemeClr val="accent4">
              <a:alpha val="57408"/>
            </a:schemeClr>
          </a:solidFill>
          <a:ln w="12700">
            <a:miter lim="400000"/>
          </a:ln>
        </p:spPr>
        <p:txBody>
          <a:bodyPr lIns="67735" tIns="67735" rIns="67735" bIns="67735" anchor="ct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
        <p:nvSpPr>
          <p:cNvPr id="256" name="Rectangle"/>
          <p:cNvSpPr/>
          <p:nvPr/>
        </p:nvSpPr>
        <p:spPr>
          <a:xfrm>
            <a:off x="12932052" y="5654787"/>
            <a:ext cx="2838771" cy="609620"/>
          </a:xfrm>
          <a:prstGeom prst="rect">
            <a:avLst/>
          </a:prstGeom>
          <a:solidFill>
            <a:schemeClr val="accent4">
              <a:alpha val="57408"/>
            </a:schemeClr>
          </a:solidFill>
          <a:ln w="12700">
            <a:miter lim="400000"/>
          </a:ln>
        </p:spPr>
        <p:txBody>
          <a:bodyPr lIns="67735" tIns="67735" rIns="67735" bIns="67735" anchor="ctr"/>
          <a:lstStyle/>
          <a:p>
            <a:pPr algn="ctr">
              <a:lnSpc>
                <a:spcPct val="80000"/>
              </a:lnSpc>
              <a:spcBef>
                <a:spcPts val="0"/>
              </a:spcBef>
              <a:defRPr sz="2800" cap="all">
                <a:solidFill>
                  <a:srgbClr val="FFFFFF"/>
                </a:solidFill>
                <a:latin typeface="+mn-lt"/>
                <a:ea typeface="+mn-ea"/>
                <a:cs typeface="+mn-cs"/>
                <a:sym typeface="DIN Condensed Bold"/>
              </a:defRPr>
            </a:pPr>
            <a:endParaRPr sz="3734"/>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254"/>
                                        </p:tgtEl>
                                        <p:attrNameLst>
                                          <p:attrName>style.visibility</p:attrName>
                                        </p:attrNameLst>
                                      </p:cBhvr>
                                      <p:to>
                                        <p:strVal val="visible"/>
                                      </p:to>
                                    </p:set>
                                    <p:animEffect transition="in" filter="wipe(left)">
                                      <p:cBhvr>
                                        <p:cTn id="12" dur="500"/>
                                        <p:tgtEl>
                                          <p:spTgt spid="254"/>
                                        </p:tgtEl>
                                      </p:cBhvr>
                                    </p:animEffect>
                                  </p:childTnLst>
                                </p:cTn>
                              </p:par>
                            </p:childTnLst>
                          </p:cTn>
                        </p:par>
                        <p:par>
                          <p:cTn id="13" fill="hold">
                            <p:stCondLst>
                              <p:cond delay="500"/>
                            </p:stCondLst>
                            <p:childTnLst>
                              <p:par>
                                <p:cTn id="14" presetID="22" presetClass="entr" presetSubtype="8" fill="hold" grpId="3" nodeType="afterEffect">
                                  <p:stCondLst>
                                    <p:cond delay="0"/>
                                  </p:stCondLst>
                                  <p:iterate>
                                    <p:tmAbs val="0"/>
                                  </p:iterate>
                                  <p:childTnLst>
                                    <p:set>
                                      <p:cBhvr>
                                        <p:cTn id="15" fill="hold"/>
                                        <p:tgtEl>
                                          <p:spTgt spid="255"/>
                                        </p:tgtEl>
                                        <p:attrNameLst>
                                          <p:attrName>style.visibility</p:attrName>
                                        </p:attrNameLst>
                                      </p:cBhvr>
                                      <p:to>
                                        <p:strVal val="visible"/>
                                      </p:to>
                                    </p:set>
                                    <p:animEffect transition="in" filter="wipe(left)">
                                      <p:cBhvr>
                                        <p:cTn id="16" dur="500"/>
                                        <p:tgtEl>
                                          <p:spTgt spid="255"/>
                                        </p:tgtEl>
                                      </p:cBhvr>
                                    </p:animEffect>
                                  </p:childTnLst>
                                </p:cTn>
                              </p:par>
                            </p:childTnLst>
                          </p:cTn>
                        </p:par>
                        <p:par>
                          <p:cTn id="17" fill="hold">
                            <p:stCondLst>
                              <p:cond delay="1000"/>
                            </p:stCondLst>
                            <p:childTnLst>
                              <p:par>
                                <p:cTn id="18" presetID="22" presetClass="entr" presetSubtype="8" fill="hold" grpId="4" nodeType="afterEffect">
                                  <p:stCondLst>
                                    <p:cond delay="0"/>
                                  </p:stCondLst>
                                  <p:iterate>
                                    <p:tmAbs val="0"/>
                                  </p:iterate>
                                  <p:childTnLst>
                                    <p:set>
                                      <p:cBhvr>
                                        <p:cTn id="19" fill="hold"/>
                                        <p:tgtEl>
                                          <p:spTgt spid="256"/>
                                        </p:tgtEl>
                                        <p:attrNameLst>
                                          <p:attrName>style.visibility</p:attrName>
                                        </p:attrNameLst>
                                      </p:cBhvr>
                                      <p:to>
                                        <p:strVal val="visible"/>
                                      </p:to>
                                    </p:set>
                                    <p:animEffect transition="in" filter="wipe(left)">
                                      <p:cBhvr>
                                        <p:cTn id="20"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1" animBg="1" advAuto="0"/>
      <p:bldP spid="254" grpId="2" animBg="1" advAuto="0"/>
      <p:bldP spid="255" grpId="3" animBg="1" advAuto="0"/>
      <p:bldP spid="256"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background"/>
          <p:cNvSpPr txBox="1">
            <a:spLocks noGrp="1"/>
          </p:cNvSpPr>
          <p:nvPr>
            <p:ph type="body" idx="21"/>
          </p:nvPr>
        </p:nvSpPr>
        <p:spPr>
          <a:prstGeom prst="rect">
            <a:avLst/>
          </a:prstGeom>
        </p:spPr>
        <p:txBody>
          <a:bodyPr/>
          <a:lstStyle/>
          <a:p>
            <a:r>
              <a:t>background</a:t>
            </a:r>
          </a:p>
        </p:txBody>
      </p:sp>
      <p:sp>
        <p:nvSpPr>
          <p:cNvPr id="262" name="IOMMU!"/>
          <p:cNvSpPr txBox="1">
            <a:spLocks noGrp="1"/>
          </p:cNvSpPr>
          <p:nvPr>
            <p:ph type="title"/>
          </p:nvPr>
        </p:nvSpPr>
        <p:spPr>
          <a:prstGeom prst="rect">
            <a:avLst/>
          </a:prstGeom>
        </p:spPr>
        <p:txBody>
          <a:bodyPr/>
          <a:lstStyle>
            <a:lvl1pPr defTabSz="467359">
              <a:spcBef>
                <a:spcPts val="2200"/>
              </a:spcBef>
              <a:defRPr sz="4800"/>
            </a:lvl1pPr>
          </a:lstStyle>
          <a:p>
            <a:r>
              <a:rPr dirty="0"/>
              <a:t>IOMMU!</a:t>
            </a:r>
          </a:p>
        </p:txBody>
      </p:sp>
      <p:sp>
        <p:nvSpPr>
          <p:cNvPr id="263" name="Address Space Isolation (IOVA).…"/>
          <p:cNvSpPr txBox="1">
            <a:spLocks noGrp="1"/>
          </p:cNvSpPr>
          <p:nvPr>
            <p:ph type="body" idx="1"/>
          </p:nvPr>
        </p:nvSpPr>
        <p:spPr>
          <a:prstGeom prst="rect">
            <a:avLst/>
          </a:prstGeom>
        </p:spPr>
        <p:txBody>
          <a:bodyPr/>
          <a:lstStyle/>
          <a:p>
            <a:r>
              <a:rPr dirty="0"/>
              <a:t>Address Space Isolation (IOVA).</a:t>
            </a:r>
          </a:p>
          <a:p>
            <a:r>
              <a:rPr dirty="0"/>
              <a:t>Restricts Device access </a:t>
            </a:r>
            <a:br>
              <a:rPr dirty="0"/>
            </a:br>
            <a:r>
              <a:rPr i="1" dirty="0">
                <a:latin typeface="Avenir Next Regular"/>
                <a:ea typeface="Avenir Next Regular"/>
                <a:cs typeface="Avenir Next Regular"/>
                <a:sym typeface="Avenir Next Regular"/>
              </a:rPr>
              <a:t>Only</a:t>
            </a:r>
            <a:r>
              <a:rPr dirty="0"/>
              <a:t> to </a:t>
            </a:r>
            <a:r>
              <a:rPr lang="en-US" u="sng" dirty="0"/>
              <a:t>OS</a:t>
            </a:r>
            <a:r>
              <a:rPr u="sng" dirty="0"/>
              <a:t> defined </a:t>
            </a:r>
            <a:r>
              <a:rPr b="1" u="sng" dirty="0">
                <a:latin typeface="Avenir Next Regular"/>
                <a:ea typeface="Avenir Next Regular"/>
                <a:cs typeface="Avenir Next Regular"/>
                <a:sym typeface="Avenir Next Regular"/>
              </a:rPr>
              <a:t>Pages</a:t>
            </a:r>
            <a:r>
              <a:rPr dirty="0"/>
              <a:t>.</a:t>
            </a:r>
          </a:p>
        </p:txBody>
      </p:sp>
      <p:pic>
        <p:nvPicPr>
          <p:cNvPr id="265" name="iommu.jpg" descr="iommu.jpg"/>
          <p:cNvPicPr>
            <a:picLocks noChangeAspect="1"/>
          </p:cNvPicPr>
          <p:nvPr/>
        </p:nvPicPr>
        <p:blipFill>
          <a:blip r:embed="rId3"/>
          <a:srcRect/>
          <a:stretch>
            <a:fillRect/>
          </a:stretch>
        </p:blipFill>
        <p:spPr>
          <a:xfrm>
            <a:off x="9531749" y="1887575"/>
            <a:ext cx="7727945" cy="737052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acket transmission using DMA API"/>
          <p:cNvSpPr txBox="1">
            <a:spLocks noGrp="1"/>
          </p:cNvSpPr>
          <p:nvPr>
            <p:ph type="title"/>
          </p:nvPr>
        </p:nvSpPr>
        <p:spPr>
          <a:xfrm>
            <a:off x="982650" y="-200577"/>
            <a:ext cx="14759664" cy="2159067"/>
          </a:xfrm>
          <a:prstGeom prst="rect">
            <a:avLst/>
          </a:prstGeom>
        </p:spPr>
        <p:txBody>
          <a:bodyPr>
            <a:normAutofit/>
          </a:bodyPr>
          <a:lstStyle>
            <a:lvl1pPr defTabSz="403097">
              <a:defRPr sz="5382"/>
            </a:lvl1pPr>
          </a:lstStyle>
          <a:p>
            <a:r>
              <a:rPr sz="6400" dirty="0">
                <a:solidFill>
                  <a:schemeClr val="accent1"/>
                </a:solidFill>
                <a:latin typeface="+mj-lt"/>
              </a:rPr>
              <a:t>Packet transmission using DMA API</a:t>
            </a:r>
          </a:p>
        </p:txBody>
      </p:sp>
      <p:pic>
        <p:nvPicPr>
          <p:cNvPr id="270" name="33-106-256-01.jpg" descr="33-106-256-01.jpg"/>
          <p:cNvPicPr>
            <a:picLocks noChangeAspect="1"/>
          </p:cNvPicPr>
          <p:nvPr/>
        </p:nvPicPr>
        <p:blipFill>
          <a:blip r:embed="rId3"/>
          <a:stretch>
            <a:fillRect/>
          </a:stretch>
        </p:blipFill>
        <p:spPr>
          <a:xfrm>
            <a:off x="3161506" y="4556901"/>
            <a:ext cx="2867484" cy="2150614"/>
          </a:xfrm>
          <a:prstGeom prst="rect">
            <a:avLst/>
          </a:prstGeom>
          <a:ln w="12700">
            <a:miter lim="400000"/>
          </a:ln>
        </p:spPr>
      </p:pic>
      <p:sp>
        <p:nvSpPr>
          <p:cNvPr id="271" name="Rectangle"/>
          <p:cNvSpPr/>
          <p:nvPr/>
        </p:nvSpPr>
        <p:spPr>
          <a:xfrm>
            <a:off x="10047544" y="2480067"/>
            <a:ext cx="4162748" cy="2007632"/>
          </a:xfrm>
          <a:prstGeom prst="rect">
            <a:avLst/>
          </a:prstGeom>
          <a:blipFill>
            <a:blip r:embed="rId4"/>
          </a:blipFill>
          <a:ln w="12700">
            <a:miter lim="400000"/>
          </a:ln>
          <a:effectLst>
            <a:outerShdw blurRad="25400" dist="12700" dir="5400000" rotWithShape="0">
              <a:srgbClr val="000000">
                <a:alpha val="50000"/>
              </a:srgbClr>
            </a:outerShdw>
          </a:effectLst>
        </p:spPr>
        <p:txBody>
          <a:bodyPr lIns="50802" tIns="50802" rIns="50802" bIns="50802" anchor="ct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272" name="1.  dma_map(VA)"/>
          <p:cNvSpPr txBox="1"/>
          <p:nvPr/>
        </p:nvSpPr>
        <p:spPr>
          <a:xfrm>
            <a:off x="2700121" y="1832361"/>
            <a:ext cx="4807410"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a:spcBef>
                <a:spcPts val="0"/>
              </a:spcBef>
              <a:defRPr sz="3400">
                <a:solidFill>
                  <a:srgbClr val="000000"/>
                </a:solidFill>
                <a:latin typeface="Helvetica Light"/>
                <a:ea typeface="Helvetica Light"/>
                <a:cs typeface="Helvetica Light"/>
                <a:sym typeface="Helvetica Light"/>
              </a:defRPr>
            </a:pPr>
            <a:r>
              <a:rPr sz="4534"/>
              <a:t>1.  </a:t>
            </a:r>
            <a:r>
              <a:rPr sz="4534" b="1">
                <a:solidFill>
                  <a:srgbClr val="00882B"/>
                </a:solidFill>
                <a:latin typeface="Helvetica"/>
                <a:ea typeface="Helvetica"/>
                <a:cs typeface="Helvetica"/>
                <a:sym typeface="Helvetica"/>
              </a:rPr>
              <a:t>dma_map</a:t>
            </a:r>
            <a:r>
              <a:rPr sz="4534"/>
              <a:t>(</a:t>
            </a:r>
            <a:r>
              <a:rPr sz="4534" b="1">
                <a:solidFill>
                  <a:srgbClr val="C82506"/>
                </a:solidFill>
                <a:latin typeface="Helvetica"/>
                <a:ea typeface="Helvetica"/>
                <a:cs typeface="Helvetica"/>
                <a:sym typeface="Helvetica"/>
              </a:rPr>
              <a:t>VA</a:t>
            </a:r>
            <a:r>
              <a:rPr sz="4534"/>
              <a:t>)</a:t>
            </a:r>
          </a:p>
        </p:txBody>
      </p:sp>
      <p:sp>
        <p:nvSpPr>
          <p:cNvPr id="273" name="IOVA -&gt; PA"/>
          <p:cNvSpPr txBox="1"/>
          <p:nvPr/>
        </p:nvSpPr>
        <p:spPr>
          <a:xfrm>
            <a:off x="10586828" y="3245970"/>
            <a:ext cx="3084182"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algn="ctr">
              <a:spcBef>
                <a:spcPts val="0"/>
              </a:spcBef>
              <a:defRPr sz="3400">
                <a:solidFill>
                  <a:srgbClr val="000000"/>
                </a:solidFill>
                <a:latin typeface="Helvetica Light"/>
                <a:ea typeface="Helvetica Light"/>
                <a:cs typeface="Helvetica Light"/>
                <a:sym typeface="Helvetica Light"/>
              </a:defRPr>
            </a:pPr>
            <a:r>
              <a:rPr sz="4534" b="1">
                <a:solidFill>
                  <a:srgbClr val="C3971A"/>
                </a:solidFill>
                <a:latin typeface="Helvetica"/>
                <a:ea typeface="Helvetica"/>
                <a:cs typeface="Helvetica"/>
                <a:sym typeface="Helvetica"/>
              </a:rPr>
              <a:t>IOVA</a:t>
            </a:r>
            <a:r>
              <a:rPr sz="4534"/>
              <a:t> </a:t>
            </a:r>
            <a:r>
              <a:rPr sz="4534">
                <a:solidFill>
                  <a:srgbClr val="C3971A"/>
                </a:solidFill>
                <a:latin typeface="HanziPen SC Bold"/>
                <a:ea typeface="HanziPen SC Bold"/>
                <a:cs typeface="HanziPen SC Bold"/>
                <a:sym typeface="HanziPen SC Bold"/>
              </a:rPr>
              <a:t>-&gt; </a:t>
            </a:r>
            <a:r>
              <a:rPr sz="4534" b="1">
                <a:latin typeface="Helvetica"/>
                <a:ea typeface="Helvetica"/>
                <a:cs typeface="Helvetica"/>
                <a:sym typeface="Helvetica"/>
              </a:rPr>
              <a:t>PA</a:t>
            </a:r>
          </a:p>
        </p:txBody>
      </p:sp>
      <p:sp>
        <p:nvSpPr>
          <p:cNvPr id="274" name="2.  Transmit Packet"/>
          <p:cNvSpPr txBox="1"/>
          <p:nvPr/>
        </p:nvSpPr>
        <p:spPr>
          <a:xfrm>
            <a:off x="2226405" y="3710994"/>
            <a:ext cx="4929238"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3400">
                <a:solidFill>
                  <a:srgbClr val="000000"/>
                </a:solidFill>
                <a:latin typeface="Helvetica Light"/>
                <a:ea typeface="Helvetica Light"/>
                <a:cs typeface="Helvetica Light"/>
                <a:sym typeface="Helvetica Light"/>
              </a:defRPr>
            </a:lvl1pPr>
          </a:lstStyle>
          <a:p>
            <a:r>
              <a:rPr sz="4534"/>
              <a:t>2.  Transmit Packet</a:t>
            </a:r>
          </a:p>
        </p:txBody>
      </p:sp>
      <p:sp>
        <p:nvSpPr>
          <p:cNvPr id="275" name="Page Table"/>
          <p:cNvSpPr txBox="1"/>
          <p:nvPr/>
        </p:nvSpPr>
        <p:spPr>
          <a:xfrm>
            <a:off x="10132587" y="2434566"/>
            <a:ext cx="3177156"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3400" b="1">
                <a:solidFill>
                  <a:srgbClr val="FFFFFF"/>
                </a:solidFill>
                <a:latin typeface="Helvetica"/>
                <a:ea typeface="Helvetica"/>
                <a:cs typeface="Helvetica"/>
                <a:sym typeface="Helvetica"/>
              </a:defRPr>
            </a:lvl1pPr>
          </a:lstStyle>
          <a:p>
            <a:r>
              <a:rPr sz="4534"/>
              <a:t>Page Table</a:t>
            </a:r>
          </a:p>
        </p:txBody>
      </p:sp>
      <p:sp>
        <p:nvSpPr>
          <p:cNvPr id="276" name="Rectangle"/>
          <p:cNvSpPr/>
          <p:nvPr/>
        </p:nvSpPr>
        <p:spPr>
          <a:xfrm>
            <a:off x="10047544" y="4549879"/>
            <a:ext cx="4162748" cy="1270040"/>
          </a:xfrm>
          <a:prstGeom prst="rect">
            <a:avLst/>
          </a:prstGeom>
          <a:blipFill>
            <a:blip r:embed="rId4"/>
          </a:blipFill>
          <a:ln w="12700">
            <a:miter lim="400000"/>
          </a:ln>
          <a:effectLst>
            <a:outerShdw blurRad="25400" dist="12700" dir="5400000" rotWithShape="0">
              <a:srgbClr val="000000">
                <a:alpha val="50000"/>
              </a:srgbClr>
            </a:outerShdw>
          </a:effectLst>
        </p:spPr>
        <p:txBody>
          <a:bodyPr lIns="50802" tIns="50802" rIns="50802" bIns="50802" anchor="ctr"/>
          <a:lstStyle/>
          <a:p>
            <a:pPr algn="ctr">
              <a:spcBef>
                <a:spcPts val="0"/>
              </a:spcBef>
              <a:defRPr sz="2200">
                <a:solidFill>
                  <a:srgbClr val="FFFFFF"/>
                </a:solidFill>
                <a:latin typeface="Helvetica Light"/>
                <a:ea typeface="Helvetica Light"/>
                <a:cs typeface="Helvetica Light"/>
                <a:sym typeface="Helvetica Light"/>
              </a:defRPr>
            </a:pPr>
            <a:endParaRPr sz="2933"/>
          </a:p>
        </p:txBody>
      </p:sp>
      <p:sp>
        <p:nvSpPr>
          <p:cNvPr id="277" name="IOTLB"/>
          <p:cNvSpPr txBox="1"/>
          <p:nvPr/>
        </p:nvSpPr>
        <p:spPr>
          <a:xfrm>
            <a:off x="10362547" y="4335056"/>
            <a:ext cx="1848267"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3400" b="1">
                <a:solidFill>
                  <a:srgbClr val="FFFFFF"/>
                </a:solidFill>
                <a:latin typeface="Helvetica"/>
                <a:ea typeface="Helvetica"/>
                <a:cs typeface="Helvetica"/>
                <a:sym typeface="Helvetica"/>
              </a:defRPr>
            </a:lvl1pPr>
          </a:lstStyle>
          <a:p>
            <a:r>
              <a:rPr sz="4534"/>
              <a:t>IOTLB</a:t>
            </a:r>
          </a:p>
        </p:txBody>
      </p:sp>
      <p:sp>
        <p:nvSpPr>
          <p:cNvPr id="278" name="3.  dma_unmap(IOVA)"/>
          <p:cNvSpPr txBox="1"/>
          <p:nvPr/>
        </p:nvSpPr>
        <p:spPr>
          <a:xfrm>
            <a:off x="2705448" y="6755190"/>
            <a:ext cx="6133093"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a:spcBef>
                <a:spcPts val="0"/>
              </a:spcBef>
              <a:defRPr sz="3400">
                <a:solidFill>
                  <a:srgbClr val="000000"/>
                </a:solidFill>
                <a:latin typeface="Helvetica Light"/>
                <a:ea typeface="Helvetica Light"/>
                <a:cs typeface="Helvetica Light"/>
                <a:sym typeface="Helvetica Light"/>
              </a:defRPr>
            </a:pPr>
            <a:r>
              <a:rPr sz="4534"/>
              <a:t>3.  </a:t>
            </a:r>
            <a:r>
              <a:rPr sz="4534" b="1">
                <a:solidFill>
                  <a:srgbClr val="00882B"/>
                </a:solidFill>
                <a:latin typeface="Helvetica"/>
                <a:ea typeface="Helvetica"/>
                <a:cs typeface="Helvetica"/>
                <a:sym typeface="Helvetica"/>
              </a:rPr>
              <a:t>dma_unmap</a:t>
            </a:r>
            <a:r>
              <a:rPr sz="4534"/>
              <a:t>(</a:t>
            </a:r>
            <a:r>
              <a:rPr sz="4534" b="1">
                <a:solidFill>
                  <a:srgbClr val="C3971A"/>
                </a:solidFill>
                <a:latin typeface="Helvetica"/>
                <a:ea typeface="Helvetica"/>
                <a:cs typeface="Helvetica"/>
                <a:sym typeface="Helvetica"/>
              </a:rPr>
              <a:t>IOVA</a:t>
            </a:r>
            <a:r>
              <a:rPr sz="4534"/>
              <a:t>)</a:t>
            </a:r>
          </a:p>
        </p:txBody>
      </p:sp>
      <p:sp>
        <p:nvSpPr>
          <p:cNvPr id="279" name="IOMMU"/>
          <p:cNvSpPr txBox="1"/>
          <p:nvPr/>
        </p:nvSpPr>
        <p:spPr>
          <a:xfrm>
            <a:off x="11076544" y="1832359"/>
            <a:ext cx="2104747"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lvl1pPr algn="ctr">
              <a:spcBef>
                <a:spcPts val="0"/>
              </a:spcBef>
              <a:defRPr sz="3400" b="1">
                <a:solidFill>
                  <a:srgbClr val="000000"/>
                </a:solidFill>
                <a:latin typeface="Helvetica"/>
                <a:ea typeface="Helvetica"/>
                <a:cs typeface="Helvetica"/>
                <a:sym typeface="Helvetica"/>
              </a:defRPr>
            </a:lvl1pPr>
          </a:lstStyle>
          <a:p>
            <a:r>
              <a:rPr sz="4534"/>
              <a:t>IOMMU</a:t>
            </a:r>
          </a:p>
        </p:txBody>
      </p:sp>
      <p:sp>
        <p:nvSpPr>
          <p:cNvPr id="280" name="IOVA -&gt; PA"/>
          <p:cNvSpPr txBox="1"/>
          <p:nvPr/>
        </p:nvSpPr>
        <p:spPr>
          <a:xfrm>
            <a:off x="10586828" y="4784723"/>
            <a:ext cx="3084182"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algn="ctr">
              <a:spcBef>
                <a:spcPts val="0"/>
              </a:spcBef>
              <a:defRPr sz="3400">
                <a:solidFill>
                  <a:srgbClr val="000000"/>
                </a:solidFill>
                <a:latin typeface="Helvetica Light"/>
                <a:ea typeface="Helvetica Light"/>
                <a:cs typeface="Helvetica Light"/>
                <a:sym typeface="Helvetica Light"/>
              </a:defRPr>
            </a:pPr>
            <a:r>
              <a:rPr sz="4534" b="1">
                <a:solidFill>
                  <a:srgbClr val="C3971A"/>
                </a:solidFill>
                <a:latin typeface="Helvetica"/>
                <a:ea typeface="Helvetica"/>
                <a:cs typeface="Helvetica"/>
                <a:sym typeface="Helvetica"/>
              </a:rPr>
              <a:t>IOVA</a:t>
            </a:r>
            <a:r>
              <a:rPr sz="4534"/>
              <a:t> </a:t>
            </a:r>
            <a:r>
              <a:rPr sz="4534">
                <a:solidFill>
                  <a:srgbClr val="C3971A"/>
                </a:solidFill>
                <a:latin typeface="HanziPen SC Bold"/>
                <a:ea typeface="HanziPen SC Bold"/>
                <a:cs typeface="HanziPen SC Bold"/>
                <a:sym typeface="HanziPen SC Bold"/>
              </a:rPr>
              <a:t>-&gt; </a:t>
            </a:r>
            <a:r>
              <a:rPr sz="4534" b="1">
                <a:latin typeface="Helvetica"/>
                <a:ea typeface="Helvetica"/>
                <a:cs typeface="Helvetica"/>
                <a:sym typeface="Helvetica"/>
              </a:rPr>
              <a:t>PA</a:t>
            </a:r>
          </a:p>
        </p:txBody>
      </p:sp>
      <p:sp>
        <p:nvSpPr>
          <p:cNvPr id="281" name="Update dev page table"/>
          <p:cNvSpPr txBox="1"/>
          <p:nvPr/>
        </p:nvSpPr>
        <p:spPr>
          <a:xfrm>
            <a:off x="2740847" y="2941404"/>
            <a:ext cx="6924977"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marL="1152464" lvl="1" indent="-559768">
              <a:spcBef>
                <a:spcPts val="0"/>
              </a:spcBef>
              <a:buSzPct val="75000"/>
              <a:buChar char="•"/>
              <a:defRPr sz="3400">
                <a:solidFill>
                  <a:srgbClr val="002452"/>
                </a:solidFill>
                <a:latin typeface="Helvetica Light"/>
                <a:ea typeface="Helvetica Light"/>
                <a:cs typeface="Helvetica Light"/>
                <a:sym typeface="Helvetica Light"/>
              </a:defRPr>
            </a:pPr>
            <a:r>
              <a:rPr sz="4534"/>
              <a:t>Update dev page table</a:t>
            </a:r>
          </a:p>
        </p:txBody>
      </p:sp>
      <p:sp>
        <p:nvSpPr>
          <p:cNvPr id="282" name="Allocate  IOVA"/>
          <p:cNvSpPr txBox="1"/>
          <p:nvPr/>
        </p:nvSpPr>
        <p:spPr>
          <a:xfrm>
            <a:off x="2732348" y="2434567"/>
            <a:ext cx="4994961"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marL="1152464" lvl="1" indent="-559768">
              <a:spcBef>
                <a:spcPts val="0"/>
              </a:spcBef>
              <a:buSzPct val="75000"/>
              <a:buChar char="•"/>
              <a:defRPr sz="3400">
                <a:solidFill>
                  <a:srgbClr val="002452"/>
                </a:solidFill>
                <a:latin typeface="Helvetica Light"/>
                <a:ea typeface="Helvetica Light"/>
                <a:cs typeface="Helvetica Light"/>
                <a:sym typeface="Helvetica Light"/>
              </a:defRPr>
            </a:pPr>
            <a:r>
              <a:rPr sz="4534"/>
              <a:t>Allocate  </a:t>
            </a:r>
            <a:r>
              <a:rPr sz="4534" b="1">
                <a:solidFill>
                  <a:srgbClr val="C3971A"/>
                </a:solidFill>
                <a:latin typeface="Helvetica"/>
                <a:ea typeface="Helvetica"/>
                <a:cs typeface="Helvetica"/>
                <a:sym typeface="Helvetica"/>
              </a:rPr>
              <a:t>IOVA</a:t>
            </a:r>
          </a:p>
        </p:txBody>
      </p:sp>
      <p:sp>
        <p:nvSpPr>
          <p:cNvPr id="283" name="Remove entry from page table"/>
          <p:cNvSpPr txBox="1"/>
          <p:nvPr/>
        </p:nvSpPr>
        <p:spPr>
          <a:xfrm>
            <a:off x="2726096" y="7229876"/>
            <a:ext cx="9026514"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marL="1152464" lvl="1" indent="-559768">
              <a:spcBef>
                <a:spcPts val="0"/>
              </a:spcBef>
              <a:buSzPct val="75000"/>
              <a:buChar char="•"/>
              <a:defRPr sz="3400">
                <a:solidFill>
                  <a:srgbClr val="000000"/>
                </a:solidFill>
                <a:latin typeface="Helvetica Light"/>
                <a:ea typeface="Helvetica Light"/>
                <a:cs typeface="Helvetica Light"/>
                <a:sym typeface="Helvetica Light"/>
              </a:defRPr>
            </a:pPr>
            <a:r>
              <a:rPr sz="4534"/>
              <a:t>Remove entry from </a:t>
            </a:r>
            <a:r>
              <a:rPr sz="4534" b="1">
                <a:solidFill>
                  <a:srgbClr val="164F86"/>
                </a:solidFill>
                <a:latin typeface="Helvetica"/>
                <a:ea typeface="Helvetica"/>
                <a:cs typeface="Helvetica"/>
                <a:sym typeface="Helvetica"/>
              </a:rPr>
              <a:t>page table</a:t>
            </a:r>
          </a:p>
        </p:txBody>
      </p:sp>
      <p:sp>
        <p:nvSpPr>
          <p:cNvPr id="284" name="Flush IOTLB"/>
          <p:cNvSpPr txBox="1"/>
          <p:nvPr/>
        </p:nvSpPr>
        <p:spPr>
          <a:xfrm>
            <a:off x="2734434" y="7729691"/>
            <a:ext cx="4488412"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marL="1152464" lvl="1" indent="-559768">
              <a:spcBef>
                <a:spcPts val="0"/>
              </a:spcBef>
              <a:buSzPct val="75000"/>
              <a:buChar char="•"/>
              <a:defRPr sz="3400">
                <a:solidFill>
                  <a:srgbClr val="000000"/>
                </a:solidFill>
                <a:latin typeface="Helvetica Light"/>
                <a:ea typeface="Helvetica Light"/>
                <a:cs typeface="Helvetica Light"/>
                <a:sym typeface="Helvetica Light"/>
              </a:defRPr>
            </a:pPr>
            <a:r>
              <a:rPr sz="4534"/>
              <a:t>Flush </a:t>
            </a:r>
            <a:r>
              <a:rPr sz="4534" b="1">
                <a:solidFill>
                  <a:srgbClr val="164F86"/>
                </a:solidFill>
                <a:latin typeface="Helvetica"/>
                <a:ea typeface="Helvetica"/>
                <a:cs typeface="Helvetica"/>
                <a:sym typeface="Helvetica"/>
              </a:rPr>
              <a:t>IOTLB</a:t>
            </a:r>
          </a:p>
        </p:txBody>
      </p:sp>
      <p:sp>
        <p:nvSpPr>
          <p:cNvPr id="285" name="Free IOVA"/>
          <p:cNvSpPr txBox="1"/>
          <p:nvPr/>
        </p:nvSpPr>
        <p:spPr>
          <a:xfrm>
            <a:off x="2736351" y="8338914"/>
            <a:ext cx="3962627" cy="800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2" tIns="50802" rIns="50802" bIns="50802" anchor="ctr">
            <a:spAutoFit/>
          </a:bodyPr>
          <a:lstStyle/>
          <a:p>
            <a:pPr marL="1152464" lvl="1" indent="-559768">
              <a:spcBef>
                <a:spcPts val="0"/>
              </a:spcBef>
              <a:buSzPct val="75000"/>
              <a:buChar char="•"/>
              <a:defRPr sz="3400">
                <a:solidFill>
                  <a:srgbClr val="000000"/>
                </a:solidFill>
                <a:latin typeface="Helvetica Light"/>
                <a:ea typeface="Helvetica Light"/>
                <a:cs typeface="Helvetica Light"/>
                <a:sym typeface="Helvetica Light"/>
              </a:defRPr>
            </a:pPr>
            <a:r>
              <a:rPr sz="4534"/>
              <a:t>Free </a:t>
            </a:r>
            <a:r>
              <a:rPr sz="4534" b="1">
                <a:solidFill>
                  <a:srgbClr val="C3971A"/>
                </a:solidFill>
                <a:latin typeface="Helvetica"/>
                <a:ea typeface="Helvetica"/>
                <a:cs typeface="Helvetica"/>
                <a:sym typeface="Helvetica"/>
              </a:rPr>
              <a:t>IOVA</a:t>
            </a:r>
          </a:p>
        </p:txBody>
      </p:sp>
      <p:grpSp>
        <p:nvGrpSpPr>
          <p:cNvPr id="290" name="Group"/>
          <p:cNvGrpSpPr/>
          <p:nvPr/>
        </p:nvGrpSpPr>
        <p:grpSpPr>
          <a:xfrm>
            <a:off x="7187870" y="2132640"/>
            <a:ext cx="6518902" cy="1877584"/>
            <a:chOff x="-66194" y="-151558"/>
            <a:chExt cx="5500363" cy="1461503"/>
          </a:xfrm>
        </p:grpSpPr>
        <p:pic>
          <p:nvPicPr>
            <p:cNvPr id="286" name="Line Line" descr="Line Line"/>
            <p:cNvPicPr>
              <a:picLocks/>
            </p:cNvPicPr>
            <p:nvPr/>
          </p:nvPicPr>
          <p:blipFill>
            <a:blip r:embed="rId5"/>
            <a:stretch>
              <a:fillRect/>
            </a:stretch>
          </p:blipFill>
          <p:spPr>
            <a:xfrm rot="745111">
              <a:off x="-89824" y="370149"/>
              <a:ext cx="4885881" cy="311820"/>
            </a:xfrm>
            <a:prstGeom prst="rect">
              <a:avLst/>
            </a:prstGeom>
            <a:effectLst/>
          </p:spPr>
        </p:pic>
        <p:pic>
          <p:nvPicPr>
            <p:cNvPr id="288" name="Oval Circle" descr="Oval Circle"/>
            <p:cNvPicPr>
              <a:picLocks/>
            </p:cNvPicPr>
            <p:nvPr/>
          </p:nvPicPr>
          <p:blipFill>
            <a:blip r:embed="rId6"/>
            <a:stretch>
              <a:fillRect/>
            </a:stretch>
          </p:blipFill>
          <p:spPr>
            <a:xfrm>
              <a:off x="4430869" y="763844"/>
              <a:ext cx="1003301" cy="546101"/>
            </a:xfrm>
            <a:prstGeom prst="rect">
              <a:avLst/>
            </a:prstGeom>
            <a:effectLst/>
          </p:spPr>
        </p:pic>
      </p:grpSp>
      <p:pic>
        <p:nvPicPr>
          <p:cNvPr id="291" name="Oval Oval" descr="Oval Oval"/>
          <p:cNvPicPr>
            <a:picLocks/>
          </p:cNvPicPr>
          <p:nvPr/>
        </p:nvPicPr>
        <p:blipFill>
          <a:blip r:embed="rId7"/>
          <a:stretch>
            <a:fillRect/>
          </a:stretch>
        </p:blipFill>
        <p:spPr>
          <a:xfrm>
            <a:off x="10047544" y="4470042"/>
            <a:ext cx="4590392" cy="128236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72"/>
                                        </p:tgtEl>
                                        <p:attrNameLst>
                                          <p:attrName>style.visibility</p:attrName>
                                        </p:attrNameLst>
                                      </p:cBhvr>
                                      <p:to>
                                        <p:strVal val="visible"/>
                                      </p:to>
                                    </p:set>
                                    <p:anim calcmode="lin" valueType="num">
                                      <p:cBhvr>
                                        <p:cTn id="7" dur="700" fill="hold"/>
                                        <p:tgtEl>
                                          <p:spTgt spid="272"/>
                                        </p:tgtEl>
                                        <p:attrNameLst>
                                          <p:attrName>ppt_x</p:attrName>
                                        </p:attrNameLst>
                                      </p:cBhvr>
                                      <p:tavLst>
                                        <p:tav tm="0">
                                          <p:val>
                                            <p:strVal val="0-#ppt_w/2"/>
                                          </p:val>
                                        </p:tav>
                                        <p:tav tm="100000">
                                          <p:val>
                                            <p:strVal val="#ppt_x"/>
                                          </p:val>
                                        </p:tav>
                                      </p:tavLst>
                                    </p:anim>
                                    <p:anim calcmode="lin" valueType="num">
                                      <p:cBhvr>
                                        <p:cTn id="8" dur="700" fill="hold"/>
                                        <p:tgtEl>
                                          <p:spTgt spid="2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82"/>
                                        </p:tgtEl>
                                        <p:attrNameLst>
                                          <p:attrName>style.visibility</p:attrName>
                                        </p:attrNameLst>
                                      </p:cBhvr>
                                      <p:to>
                                        <p:strVal val="visible"/>
                                      </p:to>
                                    </p:set>
                                    <p:anim calcmode="lin" valueType="num">
                                      <p:cBhvr>
                                        <p:cTn id="13" dur="700" fill="hold"/>
                                        <p:tgtEl>
                                          <p:spTgt spid="282"/>
                                        </p:tgtEl>
                                        <p:attrNameLst>
                                          <p:attrName>ppt_x</p:attrName>
                                        </p:attrNameLst>
                                      </p:cBhvr>
                                      <p:tavLst>
                                        <p:tav tm="0">
                                          <p:val>
                                            <p:strVal val="0-#ppt_w/2"/>
                                          </p:val>
                                        </p:tav>
                                        <p:tav tm="100000">
                                          <p:val>
                                            <p:strVal val="#ppt_x"/>
                                          </p:val>
                                        </p:tav>
                                      </p:tavLst>
                                    </p:anim>
                                    <p:anim calcmode="lin" valueType="num">
                                      <p:cBhvr>
                                        <p:cTn id="14" dur="700" fill="hold"/>
                                        <p:tgtEl>
                                          <p:spTgt spid="28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281"/>
                                        </p:tgtEl>
                                        <p:attrNameLst>
                                          <p:attrName>style.visibility</p:attrName>
                                        </p:attrNameLst>
                                      </p:cBhvr>
                                      <p:to>
                                        <p:strVal val="visible"/>
                                      </p:to>
                                    </p:set>
                                    <p:anim calcmode="lin" valueType="num">
                                      <p:cBhvr>
                                        <p:cTn id="19" dur="700" fill="hold"/>
                                        <p:tgtEl>
                                          <p:spTgt spid="281"/>
                                        </p:tgtEl>
                                        <p:attrNameLst>
                                          <p:attrName>ppt_x</p:attrName>
                                        </p:attrNameLst>
                                      </p:cBhvr>
                                      <p:tavLst>
                                        <p:tav tm="0">
                                          <p:val>
                                            <p:strVal val="0-#ppt_w/2"/>
                                          </p:val>
                                        </p:tav>
                                        <p:tav tm="100000">
                                          <p:val>
                                            <p:strVal val="#ppt_x"/>
                                          </p:val>
                                        </p:tav>
                                      </p:tavLst>
                                    </p:anim>
                                    <p:anim calcmode="lin" valueType="num">
                                      <p:cBhvr>
                                        <p:cTn id="20" dur="700" fill="hold"/>
                                        <p:tgtEl>
                                          <p:spTgt spid="28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2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5" nodeType="clickEffect">
                                  <p:stCondLst>
                                    <p:cond delay="0"/>
                                  </p:stCondLst>
                                  <p:iterate>
                                    <p:tmAbs val="0"/>
                                  </p:iterate>
                                  <p:childTnLst>
                                    <p:set>
                                      <p:cBhvr>
                                        <p:cTn id="28" fill="hold"/>
                                        <p:tgtEl>
                                          <p:spTgt spid="290"/>
                                        </p:tgtEl>
                                        <p:attrNameLst>
                                          <p:attrName>style.visibility</p:attrName>
                                        </p:attrNameLst>
                                      </p:cBhvr>
                                      <p:to>
                                        <p:strVal val="visible"/>
                                      </p:to>
                                    </p:set>
                                    <p:animEffect transition="in" filter="wipe(left)">
                                      <p:cBhvr>
                                        <p:cTn id="29" dur="499"/>
                                        <p:tgtEl>
                                          <p:spTgt spid="29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6" nodeType="clickEffect">
                                  <p:stCondLst>
                                    <p:cond delay="0"/>
                                  </p:stCondLst>
                                  <p:iterate>
                                    <p:tmAbs val="0"/>
                                  </p:iterate>
                                  <p:childTnLst>
                                    <p:set>
                                      <p:cBhvr>
                                        <p:cTn id="33" fill="hold"/>
                                        <p:tgtEl>
                                          <p:spTgt spid="274"/>
                                        </p:tgtEl>
                                        <p:attrNameLst>
                                          <p:attrName>style.visibility</p:attrName>
                                        </p:attrNameLst>
                                      </p:cBhvr>
                                      <p:to>
                                        <p:strVal val="visible"/>
                                      </p:to>
                                    </p:set>
                                    <p:anim calcmode="lin" valueType="num">
                                      <p:cBhvr>
                                        <p:cTn id="34" dur="700" fill="hold"/>
                                        <p:tgtEl>
                                          <p:spTgt spid="274"/>
                                        </p:tgtEl>
                                        <p:attrNameLst>
                                          <p:attrName>ppt_x</p:attrName>
                                        </p:attrNameLst>
                                      </p:cBhvr>
                                      <p:tavLst>
                                        <p:tav tm="0">
                                          <p:val>
                                            <p:strVal val="0-#ppt_w/2"/>
                                          </p:val>
                                        </p:tav>
                                        <p:tav tm="100000">
                                          <p:val>
                                            <p:strVal val="#ppt_x"/>
                                          </p:val>
                                        </p:tav>
                                      </p:tavLst>
                                    </p:anim>
                                    <p:anim calcmode="lin" valueType="num">
                                      <p:cBhvr>
                                        <p:cTn id="35" dur="700" fill="hold"/>
                                        <p:tgtEl>
                                          <p:spTgt spid="274"/>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7" nodeType="clickEffect">
                                  <p:stCondLst>
                                    <p:cond delay="0"/>
                                  </p:stCondLst>
                                  <p:iterate>
                                    <p:tmAbs val="0"/>
                                  </p:iterate>
                                  <p:childTnLst>
                                    <p:set>
                                      <p:cBhvr>
                                        <p:cTn id="39" fill="hold"/>
                                        <p:tgtEl>
                                          <p:spTgt spid="270"/>
                                        </p:tgtEl>
                                        <p:attrNameLst>
                                          <p:attrName>style.visibility</p:attrName>
                                        </p:attrNameLst>
                                      </p:cBhvr>
                                      <p:to>
                                        <p:strVal val="visible"/>
                                      </p:to>
                                    </p:set>
                                    <p:anim calcmode="lin" valueType="num">
                                      <p:cBhvr>
                                        <p:cTn id="40" dur="500" fill="hold"/>
                                        <p:tgtEl>
                                          <p:spTgt spid="270"/>
                                        </p:tgtEl>
                                        <p:attrNameLst>
                                          <p:attrName>ppt_x</p:attrName>
                                        </p:attrNameLst>
                                      </p:cBhvr>
                                      <p:tavLst>
                                        <p:tav tm="0">
                                          <p:val>
                                            <p:strVal val="0-#ppt_w/2"/>
                                          </p:val>
                                        </p:tav>
                                        <p:tav tm="100000">
                                          <p:val>
                                            <p:strVal val="#ppt_x"/>
                                          </p:val>
                                        </p:tav>
                                      </p:tavLst>
                                    </p:anim>
                                    <p:anim calcmode="lin" valueType="num">
                                      <p:cBhvr>
                                        <p:cTn id="41" dur="500" fill="hold"/>
                                        <p:tgtEl>
                                          <p:spTgt spid="270"/>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8" nodeType="clickEffect">
                                  <p:stCondLst>
                                    <p:cond delay="0"/>
                                  </p:stCondLst>
                                  <p:iterate>
                                    <p:tmAbs val="0"/>
                                  </p:iterate>
                                  <p:childTnLst>
                                    <p:set>
                                      <p:cBhvr>
                                        <p:cTn id="45" fill="hold"/>
                                        <p:tgtEl>
                                          <p:spTgt spid="28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9" nodeType="clickEffect">
                                  <p:stCondLst>
                                    <p:cond delay="0"/>
                                  </p:stCondLst>
                                  <p:iterate>
                                    <p:tmAbs val="0"/>
                                  </p:iterate>
                                  <p:childTnLst>
                                    <p:set>
                                      <p:cBhvr>
                                        <p:cTn id="49" fill="hold"/>
                                        <p:tgtEl>
                                          <p:spTgt spid="291"/>
                                        </p:tgtEl>
                                        <p:attrNameLst>
                                          <p:attrName>style.visibility</p:attrName>
                                        </p:attrNameLst>
                                      </p:cBhvr>
                                      <p:to>
                                        <p:strVal val="visible"/>
                                      </p:to>
                                    </p:set>
                                    <p:animEffect transition="in" filter="wipe(left)">
                                      <p:cBhvr>
                                        <p:cTn id="50" dur="400"/>
                                        <p:tgtEl>
                                          <p:spTgt spid="29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fill="hold" grpId="10" nodeType="clickEffect">
                                  <p:stCondLst>
                                    <p:cond delay="0"/>
                                  </p:stCondLst>
                                  <p:iterate>
                                    <p:tmAbs val="0"/>
                                  </p:iterate>
                                  <p:childTnLst>
                                    <p:animEffect transition="out" filter="fade">
                                      <p:cBhvr>
                                        <p:cTn id="54" dur="500" fill="hold"/>
                                        <p:tgtEl>
                                          <p:spTgt spid="290"/>
                                        </p:tgtEl>
                                      </p:cBhvr>
                                    </p:animEffect>
                                    <p:set>
                                      <p:cBhvr>
                                        <p:cTn id="55" fill="hold">
                                          <p:stCondLst>
                                            <p:cond delay="499"/>
                                          </p:stCondLst>
                                        </p:cTn>
                                        <p:tgtEl>
                                          <p:spTgt spid="29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8" fill="hold" grpId="11" nodeType="clickEffect">
                                  <p:stCondLst>
                                    <p:cond delay="0"/>
                                  </p:stCondLst>
                                  <p:iterate>
                                    <p:tmAbs val="0"/>
                                  </p:iterate>
                                  <p:childTnLst>
                                    <p:animEffect transition="out" filter="wipe(left)">
                                      <p:cBhvr>
                                        <p:cTn id="59" dur="400" fill="hold"/>
                                        <p:tgtEl>
                                          <p:spTgt spid="291"/>
                                        </p:tgtEl>
                                      </p:cBhvr>
                                    </p:animEffect>
                                    <p:set>
                                      <p:cBhvr>
                                        <p:cTn id="60" fill="hold">
                                          <p:stCondLst>
                                            <p:cond delay="399"/>
                                          </p:stCondLst>
                                        </p:cTn>
                                        <p:tgtEl>
                                          <p:spTgt spid="29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12" nodeType="clickEffect">
                                  <p:stCondLst>
                                    <p:cond delay="0"/>
                                  </p:stCondLst>
                                  <p:iterate>
                                    <p:tmAbs val="0"/>
                                  </p:iterate>
                                  <p:childTnLst>
                                    <p:set>
                                      <p:cBhvr>
                                        <p:cTn id="64" fill="hold"/>
                                        <p:tgtEl>
                                          <p:spTgt spid="278"/>
                                        </p:tgtEl>
                                        <p:attrNameLst>
                                          <p:attrName>style.visibility</p:attrName>
                                        </p:attrNameLst>
                                      </p:cBhvr>
                                      <p:to>
                                        <p:strVal val="visible"/>
                                      </p:to>
                                    </p:set>
                                    <p:anim calcmode="lin" valueType="num">
                                      <p:cBhvr>
                                        <p:cTn id="65" dur="700" fill="hold"/>
                                        <p:tgtEl>
                                          <p:spTgt spid="278"/>
                                        </p:tgtEl>
                                        <p:attrNameLst>
                                          <p:attrName>ppt_x</p:attrName>
                                        </p:attrNameLst>
                                      </p:cBhvr>
                                      <p:tavLst>
                                        <p:tav tm="0">
                                          <p:val>
                                            <p:strVal val="0-#ppt_w/2"/>
                                          </p:val>
                                        </p:tav>
                                        <p:tav tm="100000">
                                          <p:val>
                                            <p:strVal val="#ppt_x"/>
                                          </p:val>
                                        </p:tav>
                                      </p:tavLst>
                                    </p:anim>
                                    <p:anim calcmode="lin" valueType="num">
                                      <p:cBhvr>
                                        <p:cTn id="66" dur="700" fill="hold"/>
                                        <p:tgtEl>
                                          <p:spTgt spid="278"/>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13" nodeType="clickEffect">
                                  <p:stCondLst>
                                    <p:cond delay="0"/>
                                  </p:stCondLst>
                                  <p:iterate>
                                    <p:tmAbs val="0"/>
                                  </p:iterate>
                                  <p:childTnLst>
                                    <p:set>
                                      <p:cBhvr>
                                        <p:cTn id="70" fill="hold"/>
                                        <p:tgtEl>
                                          <p:spTgt spid="283"/>
                                        </p:tgtEl>
                                        <p:attrNameLst>
                                          <p:attrName>style.visibility</p:attrName>
                                        </p:attrNameLst>
                                      </p:cBhvr>
                                      <p:to>
                                        <p:strVal val="visible"/>
                                      </p:to>
                                    </p:set>
                                    <p:anim calcmode="lin" valueType="num">
                                      <p:cBhvr>
                                        <p:cTn id="71" dur="700" fill="hold"/>
                                        <p:tgtEl>
                                          <p:spTgt spid="283"/>
                                        </p:tgtEl>
                                        <p:attrNameLst>
                                          <p:attrName>ppt_x</p:attrName>
                                        </p:attrNameLst>
                                      </p:cBhvr>
                                      <p:tavLst>
                                        <p:tav tm="0">
                                          <p:val>
                                            <p:strVal val="0-#ppt_w/2"/>
                                          </p:val>
                                        </p:tav>
                                        <p:tav tm="100000">
                                          <p:val>
                                            <p:strVal val="#ppt_x"/>
                                          </p:val>
                                        </p:tav>
                                      </p:tavLst>
                                    </p:anim>
                                    <p:anim calcmode="lin" valueType="num">
                                      <p:cBhvr>
                                        <p:cTn id="72" dur="700" fill="hold"/>
                                        <p:tgtEl>
                                          <p:spTgt spid="28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4" nodeType="clickEffect">
                                  <p:stCondLst>
                                    <p:cond delay="0"/>
                                  </p:stCondLst>
                                  <p:iterate>
                                    <p:tmAbs val="0"/>
                                  </p:iterate>
                                  <p:childTnLst>
                                    <p:set>
                                      <p:cBhvr>
                                        <p:cTn id="76" fill="hold">
                                          <p:stCondLst>
                                            <p:cond delay="0"/>
                                          </p:stCondLst>
                                        </p:cTn>
                                        <p:tgtEl>
                                          <p:spTgt spid="27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8" fill="hold" grpId="15" nodeType="clickEffect">
                                  <p:stCondLst>
                                    <p:cond delay="0"/>
                                  </p:stCondLst>
                                  <p:iterate>
                                    <p:tmAbs val="0"/>
                                  </p:iterate>
                                  <p:childTnLst>
                                    <p:set>
                                      <p:cBhvr>
                                        <p:cTn id="80" fill="hold"/>
                                        <p:tgtEl>
                                          <p:spTgt spid="284"/>
                                        </p:tgtEl>
                                        <p:attrNameLst>
                                          <p:attrName>style.visibility</p:attrName>
                                        </p:attrNameLst>
                                      </p:cBhvr>
                                      <p:to>
                                        <p:strVal val="visible"/>
                                      </p:to>
                                    </p:set>
                                    <p:anim calcmode="lin" valueType="num">
                                      <p:cBhvr>
                                        <p:cTn id="81" dur="700" fill="hold"/>
                                        <p:tgtEl>
                                          <p:spTgt spid="284"/>
                                        </p:tgtEl>
                                        <p:attrNameLst>
                                          <p:attrName>ppt_x</p:attrName>
                                        </p:attrNameLst>
                                      </p:cBhvr>
                                      <p:tavLst>
                                        <p:tav tm="0">
                                          <p:val>
                                            <p:strVal val="0-#ppt_w/2"/>
                                          </p:val>
                                        </p:tav>
                                        <p:tav tm="100000">
                                          <p:val>
                                            <p:strVal val="#ppt_x"/>
                                          </p:val>
                                        </p:tav>
                                      </p:tavLst>
                                    </p:anim>
                                    <p:anim calcmode="lin" valueType="num">
                                      <p:cBhvr>
                                        <p:cTn id="82" dur="700" fill="hold"/>
                                        <p:tgtEl>
                                          <p:spTgt spid="284"/>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6" nodeType="clickEffect">
                                  <p:stCondLst>
                                    <p:cond delay="0"/>
                                  </p:stCondLst>
                                  <p:iterate>
                                    <p:tmAbs val="0"/>
                                  </p:iterate>
                                  <p:childTnLst>
                                    <p:set>
                                      <p:cBhvr>
                                        <p:cTn id="86" fill="hold">
                                          <p:stCondLst>
                                            <p:cond delay="0"/>
                                          </p:stCondLst>
                                        </p:cTn>
                                        <p:tgtEl>
                                          <p:spTgt spid="28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17" nodeType="clickEffect">
                                  <p:stCondLst>
                                    <p:cond delay="0"/>
                                  </p:stCondLst>
                                  <p:iterate>
                                    <p:tmAbs val="0"/>
                                  </p:iterate>
                                  <p:childTnLst>
                                    <p:set>
                                      <p:cBhvr>
                                        <p:cTn id="90" fill="hold"/>
                                        <p:tgtEl>
                                          <p:spTgt spid="285"/>
                                        </p:tgtEl>
                                        <p:attrNameLst>
                                          <p:attrName>style.visibility</p:attrName>
                                        </p:attrNameLst>
                                      </p:cBhvr>
                                      <p:to>
                                        <p:strVal val="visible"/>
                                      </p:to>
                                    </p:set>
                                    <p:anim calcmode="lin" valueType="num">
                                      <p:cBhvr>
                                        <p:cTn id="91" dur="700" fill="hold"/>
                                        <p:tgtEl>
                                          <p:spTgt spid="285"/>
                                        </p:tgtEl>
                                        <p:attrNameLst>
                                          <p:attrName>ppt_x</p:attrName>
                                        </p:attrNameLst>
                                      </p:cBhvr>
                                      <p:tavLst>
                                        <p:tav tm="0">
                                          <p:val>
                                            <p:strVal val="0-#ppt_w/2"/>
                                          </p:val>
                                        </p:tav>
                                        <p:tav tm="100000">
                                          <p:val>
                                            <p:strVal val="#ppt_x"/>
                                          </p:val>
                                        </p:tav>
                                      </p:tavLst>
                                    </p:anim>
                                    <p:anim calcmode="lin" valueType="num">
                                      <p:cBhvr>
                                        <p:cTn id="92" dur="700" fill="hold"/>
                                        <p:tgtEl>
                                          <p:spTgt spid="2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7" animBg="1" advAuto="0"/>
      <p:bldP spid="272" grpId="1" animBg="1" advAuto="0"/>
      <p:bldP spid="273" grpId="4" animBg="1" advAuto="0"/>
      <p:bldP spid="273" grpId="14" animBg="1" advAuto="0"/>
      <p:bldP spid="274" grpId="6" animBg="1" advAuto="0"/>
      <p:bldP spid="278" grpId="12" animBg="1" advAuto="0"/>
      <p:bldP spid="280" grpId="8" animBg="1" advAuto="0"/>
      <p:bldP spid="280" grpId="16" animBg="1" advAuto="0"/>
      <p:bldP spid="281" grpId="3" animBg="1" advAuto="0"/>
      <p:bldP spid="282" grpId="2" animBg="1" advAuto="0"/>
      <p:bldP spid="283" grpId="13" animBg="1" advAuto="0"/>
      <p:bldP spid="284" grpId="15" animBg="1" advAuto="0"/>
      <p:bldP spid="285" grpId="17" animBg="1" advAuto="0"/>
      <p:bldP spid="290" grpId="5" animBg="1" advAuto="0"/>
      <p:bldP spid="290" grpId="10" animBg="1" advAuto="0"/>
      <p:bldP spid="291" grpId="9" animBg="1" advAuto="0"/>
      <p:bldP spid="291" grpId="11" animBg="1" advAuto="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 name="IOMMU problem #1 — performance"/>
          <p:cNvSpPr txBox="1">
            <a:spLocks noGrp="1"/>
          </p:cNvSpPr>
          <p:nvPr>
            <p:ph type="title"/>
          </p:nvPr>
        </p:nvSpPr>
        <p:spPr>
          <a:xfrm>
            <a:off x="1229896" y="-87102"/>
            <a:ext cx="14025891" cy="2159067"/>
          </a:xfrm>
          <a:prstGeom prst="rect">
            <a:avLst/>
          </a:prstGeom>
        </p:spPr>
        <p:txBody>
          <a:bodyPr>
            <a:normAutofit/>
          </a:bodyPr>
          <a:lstStyle>
            <a:lvl1pPr defTabSz="379729">
              <a:defRPr sz="5069"/>
            </a:lvl1pPr>
          </a:lstStyle>
          <a:p>
            <a:r>
              <a:rPr sz="6400" dirty="0">
                <a:solidFill>
                  <a:schemeClr val="accent1"/>
                </a:solidFill>
                <a:latin typeface="+mj-lt"/>
              </a:rPr>
              <a:t>IOMMU problem #1 — performance</a:t>
            </a:r>
          </a:p>
        </p:txBody>
      </p:sp>
      <p:graphicFrame>
        <p:nvGraphicFramePr>
          <p:cNvPr id="297" name="single core"/>
          <p:cNvGraphicFramePr/>
          <p:nvPr>
            <p:extLst>
              <p:ext uri="{D42A27DB-BD31-4B8C-83A1-F6EECF244321}">
                <p14:modId xmlns:p14="http://schemas.microsoft.com/office/powerpoint/2010/main" val="3639278023"/>
              </p:ext>
            </p:extLst>
          </p:nvPr>
        </p:nvGraphicFramePr>
        <p:xfrm>
          <a:off x="198329" y="1456956"/>
          <a:ext cx="8552830" cy="80881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8" name="16 cores"/>
          <p:cNvGraphicFramePr/>
          <p:nvPr>
            <p:extLst>
              <p:ext uri="{D42A27DB-BD31-4B8C-83A1-F6EECF244321}">
                <p14:modId xmlns:p14="http://schemas.microsoft.com/office/powerpoint/2010/main" val="4117643532"/>
              </p:ext>
            </p:extLst>
          </p:nvPr>
        </p:nvGraphicFramePr>
        <p:xfrm>
          <a:off x="8876503" y="1456955"/>
          <a:ext cx="7850974" cy="8088738"/>
        </p:xfrm>
        <a:graphic>
          <a:graphicData uri="http://schemas.openxmlformats.org/drawingml/2006/chart">
            <c:chart xmlns:c="http://schemas.openxmlformats.org/drawingml/2006/chart" xmlns:r="http://schemas.openxmlformats.org/officeDocument/2006/relationships" r:id="rId4"/>
          </a:graphicData>
        </a:graphic>
      </p:graphicFrame>
      <p:sp>
        <p:nvSpPr>
          <p:cNvPr id="299" name="Line"/>
          <p:cNvSpPr/>
          <p:nvPr/>
        </p:nvSpPr>
        <p:spPr>
          <a:xfrm>
            <a:off x="4583137" y="7349166"/>
            <a:ext cx="11418672" cy="1"/>
          </a:xfrm>
          <a:prstGeom prst="line">
            <a:avLst/>
          </a:prstGeom>
          <a:ln w="12700">
            <a:solidFill>
              <a:srgbClr val="000000"/>
            </a:solidFill>
            <a:miter lim="400000"/>
          </a:ln>
        </p:spPr>
        <p:txBody>
          <a:bodyPr lIns="50802" tIns="50802" rIns="50802" bIns="50802" anchor="ctr"/>
          <a:lstStyle/>
          <a:p>
            <a:pPr algn="ctr">
              <a:spcBef>
                <a:spcPts val="0"/>
              </a:spcBef>
              <a:defRPr sz="2200">
                <a:solidFill>
                  <a:srgbClr val="000000"/>
                </a:solidFill>
                <a:latin typeface="Helvetica Light"/>
                <a:ea typeface="Helvetica Light"/>
                <a:cs typeface="Helvetica Light"/>
                <a:sym typeface="Helvetica Light"/>
              </a:defRPr>
            </a:pPr>
            <a:endParaRPr sz="2933"/>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fill="hold"/>
                                        <p:tgtEl>
                                          <p:spTgt spid="297">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fill="hold"/>
                                        <p:tgtEl>
                                          <p:spTgt spid="297">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fill="hold"/>
                                        <p:tgtEl>
                                          <p:spTgt spid="297">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fill="hold"/>
                                        <p:tgtEl>
                                          <p:spTgt spid="297">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fill="hold"/>
                                        <p:tgtEl>
                                          <p:spTgt spid="297">
                                            <p:graphicEl>
                                              <a:chart seriesIdx="3" categoryIdx="-4" bldStep="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fill="hold"/>
                                        <p:tgtEl>
                                          <p:spTgt spid="297">
                                            <p:graphicEl>
                                              <a:chart seriesIdx="4" categoryIdx="-4" bldStep="series"/>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fill="hold"/>
                                        <p:tgtEl>
                                          <p:spTgt spid="297">
                                            <p:graphicEl>
                                              <a:chart seriesIdx="5"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childTnLst>
                                    <p:set>
                                      <p:cBhvr>
                                        <p:cTn id="34" fill="hold"/>
                                        <p:tgtEl>
                                          <p:spTgt spid="298">
                                            <p:graphicEl>
                                              <a:chart seriesIdx="0" categoryIdx="-4" bldStep="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fill="hold"/>
                                        <p:tgtEl>
                                          <p:spTgt spid="298">
                                            <p:graphicEl>
                                              <a:chart seriesIdx="1" categoryIdx="-4" bldStep="series"/>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3" nodeType="clickEffect">
                                  <p:stCondLst>
                                    <p:cond delay="0"/>
                                  </p:stCondLst>
                                  <p:iterate>
                                    <p:tmAbs val="0"/>
                                  </p:iterate>
                                  <p:childTnLst>
                                    <p:set>
                                      <p:cBhvr>
                                        <p:cTn id="42" fill="hold"/>
                                        <p:tgtEl>
                                          <p:spTgt spid="299"/>
                                        </p:tgtEl>
                                        <p:attrNameLst>
                                          <p:attrName>style.visibility</p:attrName>
                                        </p:attrNameLst>
                                      </p:cBhvr>
                                      <p:to>
                                        <p:strVal val="visible"/>
                                      </p:to>
                                    </p:set>
                                    <p:animEffect transition="in" filter="wipe(left)">
                                      <p:cBhvr>
                                        <p:cTn id="43" dur="4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7" grpId="1">
        <p:bldSub>
          <a:bldChart bld="series"/>
        </p:bldSub>
      </p:bldGraphic>
      <p:bldGraphic spid="298" grpId="2">
        <p:bldSub>
          <a:bldChart bld="series"/>
        </p:bldSub>
      </p:bldGraphic>
      <p:bldP spid="299" grpId="3" animBg="1" advAuto="0"/>
    </p:bldLst>
  </p:timing>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1497</TotalTime>
  <Words>5205</Words>
  <Application>Microsoft Office PowerPoint</Application>
  <PresentationFormat>Custom</PresentationFormat>
  <Paragraphs>512</Paragraphs>
  <Slides>59</Slides>
  <Notes>45</Notes>
  <HiddenSlides>17</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59</vt:i4>
      </vt:variant>
    </vt:vector>
  </HeadingPairs>
  <TitlesOfParts>
    <vt:vector size="73" baseType="lpstr">
      <vt:lpstr>Arial</vt:lpstr>
      <vt:lpstr>Avenir Next Medium</vt:lpstr>
      <vt:lpstr>Avenir Next Regular</vt:lpstr>
      <vt:lpstr>Calibri</vt:lpstr>
      <vt:lpstr>DIN Alternate Bold</vt:lpstr>
      <vt:lpstr>DIN Condensed Bold</vt:lpstr>
      <vt:lpstr>HanziPen SC Bold</vt:lpstr>
      <vt:lpstr>HanziPen SC Regular</vt:lpstr>
      <vt:lpstr>Helvetica</vt:lpstr>
      <vt:lpstr>Helvetica Light</vt:lpstr>
      <vt:lpstr>Helvetica Neue</vt:lpstr>
      <vt:lpstr>Helvetica Neue Medium</vt:lpstr>
      <vt:lpstr>Times Roman</vt:lpstr>
      <vt:lpstr>New_Template7</vt:lpstr>
      <vt:lpstr>Characterizing, Exploiting, and Detecting DMA Code Injection Vulnerabilities in the Presence of an IOMMU</vt:lpstr>
      <vt:lpstr>Characterizing, Exploiting, Detecting and Preventing DMA Attacks in the Presence of an IOMMU</vt:lpstr>
      <vt:lpstr>PowerPoint Presentation</vt:lpstr>
      <vt:lpstr>DMA</vt:lpstr>
      <vt:lpstr>DMA AttackS</vt:lpstr>
      <vt:lpstr>FinFisher USAGE</vt:lpstr>
      <vt:lpstr>IOMMU!</vt:lpstr>
      <vt:lpstr>Packet transmission using DMA API</vt:lpstr>
      <vt:lpstr>IOMMU problem #1 — performance</vt:lpstr>
      <vt:lpstr>IOMMU security problem — sub page</vt:lpstr>
      <vt:lpstr>IOMMU subverting DMA attacks</vt:lpstr>
      <vt:lpstr>challenges</vt:lpstr>
      <vt:lpstr>PowerPoint Presentation</vt:lpstr>
      <vt:lpstr>SUB-PAGE VULNERABILITY : TYPES</vt:lpstr>
      <vt:lpstr>SUB-PAGE VULNERABILITY : EXAMPLE</vt:lpstr>
      <vt:lpstr>SUB-PAGE VULNERABILITY : EXAMPLE</vt:lpstr>
      <vt:lpstr>ATTACK ATTRIBUTES</vt:lpstr>
      <vt:lpstr>challenges</vt:lpstr>
      <vt:lpstr>STATIC ANALYSIS TOOL: Output example</vt:lpstr>
      <vt:lpstr>DKASAN</vt:lpstr>
      <vt:lpstr>challenges</vt:lpstr>
      <vt:lpstr>STATIC ANALYSIS TOOL: FINDINGS</vt:lpstr>
      <vt:lpstr>challenges</vt:lpstr>
      <vt:lpstr>Compound attack</vt:lpstr>
      <vt:lpstr>Compound attack: opportunity</vt:lpstr>
      <vt:lpstr>challenges</vt:lpstr>
      <vt:lpstr>QUESTIONS?</vt:lpstr>
      <vt:lpstr>Compound attack: MOtIVe</vt:lpstr>
      <vt:lpstr>FinFisher Clients</vt:lpstr>
      <vt:lpstr> DAMN: Overhead-Free IOMMU Protection for Networking </vt:lpstr>
      <vt:lpstr>PowerPoint Presentation</vt:lpstr>
      <vt:lpstr>Defending</vt:lpstr>
      <vt:lpstr>DMA</vt:lpstr>
      <vt:lpstr>Problem — DMA attacks</vt:lpstr>
      <vt:lpstr>Problem — DMA attacks</vt:lpstr>
      <vt:lpstr>Solution — IOMMU</vt:lpstr>
      <vt:lpstr>Talk outline</vt:lpstr>
      <vt:lpstr>IOMMU usage</vt:lpstr>
      <vt:lpstr>Talk outline</vt:lpstr>
      <vt:lpstr>Introducing shadow-buffs</vt:lpstr>
      <vt:lpstr>Shadow buffers</vt:lpstr>
      <vt:lpstr> Shadow-buff performance 40Gb/s</vt:lpstr>
      <vt:lpstr>Moving from 40Gb/s to100Gb/s</vt:lpstr>
      <vt:lpstr>Shadow-buffs breaks with &gt;=100Gb/s</vt:lpstr>
      <vt:lpstr>Concurrently with Graph 500</vt:lpstr>
      <vt:lpstr>Talk outline</vt:lpstr>
      <vt:lpstr>PowerPoint Presentation</vt:lpstr>
      <vt:lpstr>PowerPoint Presentation</vt:lpstr>
      <vt:lpstr>PowerPoint Presentation</vt:lpstr>
      <vt:lpstr>PowerPoint Presentation</vt:lpstr>
      <vt:lpstr>PowerPoint Presentation</vt:lpstr>
      <vt:lpstr>Talk outline</vt:lpstr>
      <vt:lpstr>Single core performance</vt:lpstr>
      <vt:lpstr>multicore performance (transmit)</vt:lpstr>
      <vt:lpstr>Concurrently with Graph 500</vt:lpstr>
      <vt:lpstr>Limitations</vt:lpstr>
      <vt:lpstr>Summary</vt:lpstr>
      <vt:lpstr>TOCTOU protection</vt:lpstr>
      <vt:lpstr>Memory Usage -  is similar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Motive, Means &amp; OPPORTUNITY The ANATOMY OF DMA ATTACKS</dc:title>
  <cp:lastModifiedBy>Alex</cp:lastModifiedBy>
  <cp:revision>14</cp:revision>
  <dcterms:modified xsi:type="dcterms:W3CDTF">2021-04-13T14:20:01Z</dcterms:modified>
</cp:coreProperties>
</file>